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2" r:id="rId8"/>
    <p:sldId id="263" r:id="rId9"/>
    <p:sldId id="264" r:id="rId10"/>
    <p:sldId id="287" r:id="rId11"/>
    <p:sldId id="270" r:id="rId12"/>
    <p:sldId id="288" r:id="rId13"/>
    <p:sldId id="289" r:id="rId14"/>
    <p:sldId id="290" r:id="rId15"/>
    <p:sldId id="271" r:id="rId16"/>
    <p:sldId id="284" r:id="rId17"/>
    <p:sldId id="272" r:id="rId18"/>
    <p:sldId id="291" r:id="rId19"/>
    <p:sldId id="292" r:id="rId20"/>
    <p:sldId id="286" r:id="rId21"/>
    <p:sldId id="280" r:id="rId22"/>
    <p:sldId id="285" r:id="rId23"/>
    <p:sldId id="282" r:id="rId24"/>
    <p:sldId id="276" r:id="rId25"/>
    <p:sldId id="274" r:id="rId26"/>
    <p:sldId id="275" r:id="rId27"/>
  </p:sldIdLst>
  <p:sldSz cx="9144000" cy="5143500" type="screen16x9"/>
  <p:notesSz cx="9144000" cy="51435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howGuides="1">
      <p:cViewPr varScale="1">
        <p:scale>
          <a:sx n="133" d="100"/>
          <a:sy n="133" d="100"/>
        </p:scale>
        <p:origin x="942" y="12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0" Type="http://schemas.openxmlformats.org/officeDocument/2006/relationships/tableStyles" Target="tableStyles.xml"/><Relationship Id="rId3" Type="http://schemas.openxmlformats.org/officeDocument/2006/relationships/slide" Target="slides/slide1.xml"/><Relationship Id="rId29" Type="http://schemas.openxmlformats.org/officeDocument/2006/relationships/viewProps" Target="viewProps.xml"/><Relationship Id="rId28" Type="http://schemas.openxmlformats.org/officeDocument/2006/relationships/presProps" Target="presProps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23189" y="200659"/>
            <a:ext cx="2454910" cy="3454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100" b="1" i="0">
                <a:solidFill>
                  <a:schemeClr val="bg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chemeClr val="bg1"/>
                </a:solidFill>
                <a:latin typeface="Calibri" panose="020F0502020204030204"/>
                <a:cs typeface="Calibri" panose="020F0502020204030204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100" b="1" i="0">
                <a:solidFill>
                  <a:schemeClr val="bg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bg1"/>
                </a:solidFill>
                <a:latin typeface="Calibri" panose="020F0502020204030204"/>
                <a:cs typeface="Calibri" panose="020F0502020204030204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100" b="1" i="0">
                <a:solidFill>
                  <a:schemeClr val="bg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100" b="1" i="0">
                <a:solidFill>
                  <a:schemeClr val="bg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4000" y="0"/>
                </a:moveTo>
                <a:lnTo>
                  <a:pt x="0" y="0"/>
                </a:lnTo>
                <a:lnTo>
                  <a:pt x="0" y="5143500"/>
                </a:lnTo>
                <a:lnTo>
                  <a:pt x="9144000" y="5143500"/>
                </a:lnTo>
                <a:lnTo>
                  <a:pt x="91440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47929" y="-6603"/>
            <a:ext cx="8008620" cy="890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100" b="1" i="0">
                <a:solidFill>
                  <a:schemeClr val="bg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228213" y="1553971"/>
            <a:ext cx="5391784" cy="106298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chemeClr val="bg1"/>
                </a:solidFill>
                <a:latin typeface="Calibri" panose="020F0502020204030204"/>
                <a:cs typeface="Calibri" panose="020F0502020204030204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.png"/><Relationship Id="rId2" Type="http://schemas.openxmlformats.org/officeDocument/2006/relationships/image" Target="../media/image9.jpeg"/><Relationship Id="rId1" Type="http://schemas.openxmlformats.org/officeDocument/2006/relationships/image" Target="../media/image8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.png"/><Relationship Id="rId2" Type="http://schemas.openxmlformats.org/officeDocument/2006/relationships/image" Target="../media/image15.jpeg"/><Relationship Id="rId1" Type="http://schemas.openxmlformats.org/officeDocument/2006/relationships/image" Target="../media/image14.jpe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2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1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.png"/><Relationship Id="rId3" Type="http://schemas.openxmlformats.org/officeDocument/2006/relationships/image" Target="../media/image1.jpe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1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1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1" Type="http://schemas.openxmlformats.org/officeDocument/2006/relationships/image" Target="../media/image24.jpe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.png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image" Target="../media/image35.png"/><Relationship Id="rId8" Type="http://schemas.openxmlformats.org/officeDocument/2006/relationships/image" Target="../media/image34.png"/><Relationship Id="rId7" Type="http://schemas.openxmlformats.org/officeDocument/2006/relationships/image" Target="../media/image33.png"/><Relationship Id="rId6" Type="http://schemas.openxmlformats.org/officeDocument/2006/relationships/image" Target="../media/image32.png"/><Relationship Id="rId5" Type="http://schemas.openxmlformats.org/officeDocument/2006/relationships/image" Target="../media/image31.jpeg"/><Relationship Id="rId4" Type="http://schemas.openxmlformats.org/officeDocument/2006/relationships/image" Target="../media/image30.jpeg"/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7" Type="http://schemas.openxmlformats.org/officeDocument/2006/relationships/slideLayout" Target="../slideLayouts/slideLayout4.xml"/><Relationship Id="rId16" Type="http://schemas.openxmlformats.org/officeDocument/2006/relationships/image" Target="../media/image42.png"/><Relationship Id="rId15" Type="http://schemas.openxmlformats.org/officeDocument/2006/relationships/image" Target="../media/image41.jpeg"/><Relationship Id="rId14" Type="http://schemas.openxmlformats.org/officeDocument/2006/relationships/image" Target="../media/image40.jpeg"/><Relationship Id="rId13" Type="http://schemas.openxmlformats.org/officeDocument/2006/relationships/image" Target="../media/image39.jpeg"/><Relationship Id="rId12" Type="http://schemas.openxmlformats.org/officeDocument/2006/relationships/image" Target="../media/image38.jpeg"/><Relationship Id="rId11" Type="http://schemas.openxmlformats.org/officeDocument/2006/relationships/image" Target="../media/image37.jpeg"/><Relationship Id="rId10" Type="http://schemas.openxmlformats.org/officeDocument/2006/relationships/image" Target="../media/image36.png"/><Relationship Id="rId1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4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3.xml"/><Relationship Id="rId5" Type="http://schemas.openxmlformats.org/officeDocument/2006/relationships/image" Target="../media/image2.png"/><Relationship Id="rId4" Type="http://schemas.openxmlformats.org/officeDocument/2006/relationships/image" Target="../media/image6.jpeg"/><Relationship Id="rId3" Type="http://schemas.openxmlformats.org/officeDocument/2006/relationships/image" Target="../media/image3.jpe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1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1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0" y="0"/>
            <a:ext cx="3047999" cy="51435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890517" y="1699717"/>
            <a:ext cx="4231640" cy="1790875"/>
          </a:xfrm>
          <a:prstGeom prst="rect">
            <a:avLst/>
          </a:prstGeom>
        </p:spPr>
        <p:txBody>
          <a:bodyPr vert="horz" wrap="square" lIns="0" tIns="36195" rIns="0" bIns="0" rtlCol="0">
            <a:spAutoFit/>
          </a:bodyPr>
          <a:lstStyle/>
          <a:p>
            <a:pPr marL="12700" marR="5080" indent="2540" algn="ctr">
              <a:lnSpc>
                <a:spcPct val="95000"/>
              </a:lnSpc>
              <a:spcBef>
                <a:spcPts val="285"/>
              </a:spcBef>
            </a:pPr>
            <a:r>
              <a:rPr lang="en-US" sz="3000"/>
              <a:t>VERON </a:t>
            </a:r>
            <a:r>
              <a:rPr sz="3000"/>
              <a:t>R&amp;D</a:t>
            </a:r>
            <a:br>
              <a:rPr lang="en-US" sz="3000"/>
            </a:br>
            <a:r>
              <a:rPr sz="3000" spc="-25"/>
              <a:t>Technology</a:t>
            </a:r>
            <a:r>
              <a:rPr sz="3000" spc="-65"/>
              <a:t> </a:t>
            </a:r>
            <a:r>
              <a:rPr lang="en-US" sz="3000" spc="-50" dirty="0"/>
              <a:t>–</a:t>
            </a:r>
            <a:r>
              <a:rPr sz="3000" spc="-50" dirty="0"/>
              <a:t> </a:t>
            </a:r>
            <a:r>
              <a:rPr sz="3000" spc="-10" dirty="0"/>
              <a:t>Semiconductor</a:t>
            </a:r>
            <a:r>
              <a:rPr lang="en-US" sz="3000" spc="-10" dirty="0"/>
              <a:t> Solutions</a:t>
            </a:r>
            <a:endParaRPr sz="3000" dirty="0"/>
          </a:p>
        </p:txBody>
      </p:sp>
      <p:pic>
        <p:nvPicPr>
          <p:cNvPr id="4" name="Picture 3" descr="VR-Logo-white-1-1024x27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3800" y="57150"/>
            <a:ext cx="1450975" cy="39560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xfrm>
            <a:off x="323188" y="200659"/>
            <a:ext cx="5391811" cy="3359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t>Products</a:t>
            </a:r>
            <a:r>
              <a:rPr spc="-35"/>
              <a:t> </a:t>
            </a:r>
            <a:r>
              <a:rPr spc="-10"/>
              <a:t>Delivered</a:t>
            </a:r>
            <a:r>
              <a:rPr lang="en-US" spc="-10"/>
              <a:t>: DPU-Smart water box</a:t>
            </a:r>
            <a:endParaRPr spc="-1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96" b="4889"/>
          <a:stretch>
            <a:fillRect/>
          </a:stretch>
        </p:blipFill>
        <p:spPr>
          <a:xfrm>
            <a:off x="266699" y="895351"/>
            <a:ext cx="4000500" cy="3429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43" b="5161"/>
          <a:stretch>
            <a:fillRect/>
          </a:stretch>
        </p:blipFill>
        <p:spPr>
          <a:xfrm>
            <a:off x="4800600" y="895351"/>
            <a:ext cx="4106824" cy="3429000"/>
          </a:xfrm>
          <a:prstGeom prst="rect">
            <a:avLst/>
          </a:prstGeom>
        </p:spPr>
      </p:pic>
      <p:pic>
        <p:nvPicPr>
          <p:cNvPr id="4" name="Picture 3" descr="VR-Logo-white-1-1024x27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3800" y="57150"/>
            <a:ext cx="1450975" cy="39560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6"/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58" y="10687"/>
            <a:ext cx="9142141" cy="5142454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929" y="-6603"/>
            <a:ext cx="8008620" cy="323165"/>
          </a:xfrm>
        </p:spPr>
        <p:txBody>
          <a:bodyPr/>
          <a:lstStyle/>
          <a:p>
            <a:r>
              <a:rPr lang="en-US" sz="2100" b="1">
                <a:solidFill>
                  <a:prstClr val="white"/>
                </a:solidFill>
                <a:latin typeface="Arial" panose="020B0604020202020204"/>
                <a:ea typeface="+mj-ea"/>
                <a:cs typeface="Arial" panose="020B0604020202020204"/>
              </a:rPr>
              <a:t>PRODUCT PLAN</a:t>
            </a:r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9600" y="3181350"/>
            <a:ext cx="7749815" cy="132773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438150"/>
            <a:ext cx="7749815" cy="2481408"/>
          </a:xfrm>
          <a:prstGeom prst="rect">
            <a:avLst/>
          </a:prstGeom>
        </p:spPr>
      </p:pic>
      <p:pic>
        <p:nvPicPr>
          <p:cNvPr id="4" name="Picture 3" descr="VR-Logo-white-1-1024x27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0" y="42545"/>
            <a:ext cx="1450975" cy="39560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xfrm>
            <a:off x="323188" y="200659"/>
            <a:ext cx="5696612" cy="3359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t>Products</a:t>
            </a:r>
            <a:r>
              <a:rPr spc="-35"/>
              <a:t> </a:t>
            </a:r>
            <a:r>
              <a:rPr spc="-10"/>
              <a:t>Delivered</a:t>
            </a:r>
            <a:r>
              <a:rPr lang="en-US" spc="-10"/>
              <a:t>: DPU-Smart Traffic box</a:t>
            </a:r>
            <a:endParaRPr spc="-1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2639" y="819150"/>
            <a:ext cx="8098722" cy="3810000"/>
          </a:xfrm>
          <a:prstGeom prst="rect">
            <a:avLst/>
          </a:prstGeom>
        </p:spPr>
      </p:pic>
      <p:pic>
        <p:nvPicPr>
          <p:cNvPr id="4" name="Picture 3" descr="VR-Logo-white-1-1024x27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3800" y="57150"/>
            <a:ext cx="1450975" cy="39560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xfrm>
            <a:off x="323188" y="200659"/>
            <a:ext cx="5696612" cy="3359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t>Products</a:t>
            </a:r>
            <a:r>
              <a:rPr spc="-35"/>
              <a:t> </a:t>
            </a:r>
            <a:r>
              <a:rPr spc="-10"/>
              <a:t>Delivered</a:t>
            </a:r>
            <a:r>
              <a:rPr lang="en-US" spc="-10"/>
              <a:t>: DPU-Smart Traffic box</a:t>
            </a:r>
            <a:endParaRPr spc="-10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987136"/>
            <a:ext cx="4764801" cy="301752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971550"/>
            <a:ext cx="2572320" cy="3017529"/>
          </a:xfrm>
          <a:prstGeom prst="rect">
            <a:avLst/>
          </a:prstGeom>
        </p:spPr>
      </p:pic>
      <p:pic>
        <p:nvPicPr>
          <p:cNvPr id="3" name="Picture 2" descr="VR-Logo-white-1-1024x27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3800" y="57150"/>
            <a:ext cx="1450975" cy="39560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434" y="23696"/>
            <a:ext cx="7239000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100" b="1">
                <a:solidFill>
                  <a:prstClr val="white"/>
                </a:solidFill>
                <a:latin typeface="Arial" panose="020B0604020202020204"/>
                <a:ea typeface="+mj-ea"/>
                <a:cs typeface="Arial" panose="020B0604020202020204"/>
              </a:rPr>
              <a:t>PRODUCT PLAN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5800" y="1870608"/>
            <a:ext cx="6261061" cy="150447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439194"/>
            <a:ext cx="5932847" cy="128917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0" y="3486150"/>
            <a:ext cx="7010400" cy="1535463"/>
          </a:xfrm>
          <a:prstGeom prst="rect">
            <a:avLst/>
          </a:prstGeom>
        </p:spPr>
      </p:pic>
      <p:pic>
        <p:nvPicPr>
          <p:cNvPr id="4" name="Picture 3" descr="VR-Logo-white-1-1024x27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3800" y="57150"/>
            <a:ext cx="1450975" cy="39560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7929" y="-6603"/>
            <a:ext cx="8008620" cy="545276"/>
          </a:xfrm>
          <a:prstGeom prst="rect">
            <a:avLst/>
          </a:prstGeom>
        </p:spPr>
        <p:txBody>
          <a:bodyPr vert="horz" wrap="square" lIns="0" tIns="219963" rIns="0" bIns="0" rtlCol="0">
            <a:spAutoFit/>
          </a:bodyPr>
          <a:lstStyle/>
          <a:p>
            <a:pPr marL="187960">
              <a:lnSpc>
                <a:spcPct val="100000"/>
              </a:lnSpc>
              <a:spcBef>
                <a:spcPts val="100"/>
              </a:spcBef>
            </a:pPr>
            <a:r>
              <a:rPr dirty="0"/>
              <a:t>Products</a:t>
            </a:r>
            <a:r>
              <a:rPr spc="-35" dirty="0"/>
              <a:t> </a:t>
            </a:r>
            <a:r>
              <a:rPr spc="-10" dirty="0"/>
              <a:t>Delivered</a:t>
            </a:r>
            <a:r>
              <a:rPr lang="en-US" spc="-10" dirty="0"/>
              <a:t> : DPU-AI agent box</a:t>
            </a:r>
            <a:endParaRPr spc="-10" dirty="0"/>
          </a:p>
        </p:txBody>
      </p:sp>
      <p:sp>
        <p:nvSpPr>
          <p:cNvPr id="3" name="AutoShape 2"/>
          <p:cNvSpPr>
            <a:spLocks noChangeAspect="1" noChangeArrowheads="1"/>
          </p:cNvSpPr>
          <p:nvPr/>
        </p:nvSpPr>
        <p:spPr bwMode="auto">
          <a:xfrm>
            <a:off x="4572000" y="25717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67000" y="742950"/>
            <a:ext cx="3483769" cy="4134402"/>
          </a:xfrm>
          <a:prstGeom prst="rect">
            <a:avLst/>
          </a:prstGeom>
        </p:spPr>
      </p:pic>
      <p:pic>
        <p:nvPicPr>
          <p:cNvPr id="4" name="Picture 3" descr="VR-Logo-white-1-1024x27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3800" y="57150"/>
            <a:ext cx="1450975" cy="39560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581150"/>
            <a:ext cx="8008620" cy="890777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7200" y="-17250"/>
            <a:ext cx="9181200" cy="517955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096800" y="1976400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6" name="object 2"/>
          <p:cNvSpPr txBox="1"/>
          <p:nvPr/>
        </p:nvSpPr>
        <p:spPr>
          <a:xfrm>
            <a:off x="-152400" y="-183326"/>
            <a:ext cx="8008620" cy="545276"/>
          </a:xfrm>
          <a:prstGeom prst="rect">
            <a:avLst/>
          </a:prstGeom>
        </p:spPr>
        <p:txBody>
          <a:bodyPr vert="horz" wrap="square" lIns="0" tIns="219963" rIns="0" bIns="0" rtlCol="0">
            <a:spAutoFit/>
          </a:bodyPr>
          <a:lstStyle>
            <a:lvl1pPr>
              <a:defRPr sz="2100" b="1" i="0">
                <a:solidFill>
                  <a:schemeClr val="bg1"/>
                </a:solidFill>
                <a:latin typeface="Arial" panose="020B0604020202020204"/>
                <a:ea typeface="+mj-ea"/>
                <a:cs typeface="Arial" panose="020B0604020202020204"/>
              </a:defRPr>
            </a:lvl1pPr>
          </a:lstStyle>
          <a:p>
            <a:pPr marL="187960">
              <a:spcBef>
                <a:spcPts val="100"/>
              </a:spcBef>
            </a:pPr>
            <a:r>
              <a:rPr lang="en-US" dirty="0">
                <a:solidFill>
                  <a:schemeClr val="tx1"/>
                </a:solidFill>
              </a:rPr>
              <a:t>Products</a:t>
            </a:r>
            <a:r>
              <a:rPr lang="en-US" spc="-35" dirty="0">
                <a:solidFill>
                  <a:schemeClr val="tx1"/>
                </a:solidFill>
              </a:rPr>
              <a:t> </a:t>
            </a:r>
            <a:r>
              <a:rPr lang="en-US" spc="-10" dirty="0">
                <a:solidFill>
                  <a:schemeClr val="tx1"/>
                </a:solidFill>
              </a:rPr>
              <a:t>Delivered : DPU-AI Robotic Arm System</a:t>
            </a:r>
            <a:endParaRPr lang="en-US" spc="-1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9331"/>
            <a:ext cx="9144000" cy="5124837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929" y="-6603"/>
            <a:ext cx="8008620" cy="323165"/>
          </a:xfrm>
        </p:spPr>
        <p:txBody>
          <a:bodyPr/>
          <a:lstStyle/>
          <a:p>
            <a:r>
              <a:rPr lang="en-US"/>
              <a:t>Delivery IP:</a:t>
            </a:r>
            <a:endParaRPr lang="en-US"/>
          </a:p>
        </p:txBody>
      </p:sp>
      <p:grpSp>
        <p:nvGrpSpPr>
          <p:cNvPr id="4" name="object 2"/>
          <p:cNvGrpSpPr/>
          <p:nvPr/>
        </p:nvGrpSpPr>
        <p:grpSpPr>
          <a:xfrm>
            <a:off x="147929" y="437872"/>
            <a:ext cx="3729354" cy="1778635"/>
            <a:chOff x="272630" y="929005"/>
            <a:chExt cx="3729354" cy="1778635"/>
          </a:xfrm>
        </p:grpSpPr>
        <p:sp>
          <p:nvSpPr>
            <p:cNvPr id="5" name="object 3"/>
            <p:cNvSpPr/>
            <p:nvPr/>
          </p:nvSpPr>
          <p:spPr>
            <a:xfrm>
              <a:off x="272630" y="929005"/>
              <a:ext cx="3729354" cy="1778635"/>
            </a:xfrm>
            <a:custGeom>
              <a:avLst/>
              <a:gdLst/>
              <a:ahLst/>
              <a:cxnLst/>
              <a:rect l="l" t="t" r="r" b="b"/>
              <a:pathLst>
                <a:path w="3729354" h="1778635">
                  <a:moveTo>
                    <a:pt x="3606330" y="0"/>
                  </a:moveTo>
                  <a:lnTo>
                    <a:pt x="122656" y="0"/>
                  </a:lnTo>
                  <a:lnTo>
                    <a:pt x="85176" y="6170"/>
                  </a:lnTo>
                  <a:lnTo>
                    <a:pt x="30662" y="55546"/>
                  </a:lnTo>
                  <a:lnTo>
                    <a:pt x="13627" y="98758"/>
                  </a:lnTo>
                  <a:lnTo>
                    <a:pt x="3406" y="154325"/>
                  </a:lnTo>
                  <a:lnTo>
                    <a:pt x="0" y="222250"/>
                  </a:lnTo>
                  <a:lnTo>
                    <a:pt x="0" y="1556131"/>
                  </a:lnTo>
                  <a:lnTo>
                    <a:pt x="3406" y="1624011"/>
                  </a:lnTo>
                  <a:lnTo>
                    <a:pt x="13627" y="1679565"/>
                  </a:lnTo>
                  <a:lnTo>
                    <a:pt x="30662" y="1722786"/>
                  </a:lnTo>
                  <a:lnTo>
                    <a:pt x="54512" y="1753667"/>
                  </a:lnTo>
                  <a:lnTo>
                    <a:pt x="122656" y="1778381"/>
                  </a:lnTo>
                  <a:lnTo>
                    <a:pt x="3606330" y="1778381"/>
                  </a:lnTo>
                  <a:lnTo>
                    <a:pt x="3674486" y="1753667"/>
                  </a:lnTo>
                  <a:lnTo>
                    <a:pt x="3698341" y="1722786"/>
                  </a:lnTo>
                  <a:lnTo>
                    <a:pt x="3715380" y="1679565"/>
                  </a:lnTo>
                  <a:lnTo>
                    <a:pt x="3725604" y="1624011"/>
                  </a:lnTo>
                  <a:lnTo>
                    <a:pt x="3729012" y="1556131"/>
                  </a:lnTo>
                  <a:lnTo>
                    <a:pt x="3729012" y="222250"/>
                  </a:lnTo>
                  <a:lnTo>
                    <a:pt x="3725604" y="154325"/>
                  </a:lnTo>
                  <a:lnTo>
                    <a:pt x="3715380" y="98758"/>
                  </a:lnTo>
                  <a:lnTo>
                    <a:pt x="3698341" y="55546"/>
                  </a:lnTo>
                  <a:lnTo>
                    <a:pt x="3674486" y="24685"/>
                  </a:lnTo>
                  <a:lnTo>
                    <a:pt x="360633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4"/>
            <p:cNvSpPr/>
            <p:nvPr/>
          </p:nvSpPr>
          <p:spPr>
            <a:xfrm>
              <a:off x="272630" y="929005"/>
              <a:ext cx="3729354" cy="1778635"/>
            </a:xfrm>
            <a:custGeom>
              <a:avLst/>
              <a:gdLst/>
              <a:ahLst/>
              <a:cxnLst/>
              <a:rect l="l" t="t" r="r" b="b"/>
              <a:pathLst>
                <a:path w="3729354" h="1778635">
                  <a:moveTo>
                    <a:pt x="122656" y="0"/>
                  </a:moveTo>
                  <a:lnTo>
                    <a:pt x="3606330" y="0"/>
                  </a:lnTo>
                  <a:lnTo>
                    <a:pt x="3643816" y="6170"/>
                  </a:lnTo>
                  <a:lnTo>
                    <a:pt x="3698341" y="55546"/>
                  </a:lnTo>
                  <a:lnTo>
                    <a:pt x="3715380" y="98758"/>
                  </a:lnTo>
                  <a:lnTo>
                    <a:pt x="3725604" y="154325"/>
                  </a:lnTo>
                  <a:lnTo>
                    <a:pt x="3729012" y="222250"/>
                  </a:lnTo>
                  <a:lnTo>
                    <a:pt x="3729012" y="1556131"/>
                  </a:lnTo>
                  <a:lnTo>
                    <a:pt x="3725604" y="1624011"/>
                  </a:lnTo>
                  <a:lnTo>
                    <a:pt x="3715380" y="1679565"/>
                  </a:lnTo>
                  <a:lnTo>
                    <a:pt x="3698341" y="1722786"/>
                  </a:lnTo>
                  <a:lnTo>
                    <a:pt x="3674486" y="1753667"/>
                  </a:lnTo>
                  <a:lnTo>
                    <a:pt x="3606330" y="1778381"/>
                  </a:lnTo>
                  <a:lnTo>
                    <a:pt x="122656" y="1778381"/>
                  </a:lnTo>
                  <a:lnTo>
                    <a:pt x="54512" y="1753667"/>
                  </a:lnTo>
                  <a:lnTo>
                    <a:pt x="30662" y="1722786"/>
                  </a:lnTo>
                  <a:lnTo>
                    <a:pt x="13627" y="1679565"/>
                  </a:lnTo>
                  <a:lnTo>
                    <a:pt x="3406" y="1624011"/>
                  </a:lnTo>
                  <a:lnTo>
                    <a:pt x="0" y="1556131"/>
                  </a:lnTo>
                  <a:lnTo>
                    <a:pt x="0" y="222250"/>
                  </a:lnTo>
                  <a:lnTo>
                    <a:pt x="3406" y="154325"/>
                  </a:lnTo>
                  <a:lnTo>
                    <a:pt x="13627" y="98758"/>
                  </a:lnTo>
                  <a:lnTo>
                    <a:pt x="30662" y="55546"/>
                  </a:lnTo>
                  <a:lnTo>
                    <a:pt x="54512" y="24685"/>
                  </a:lnTo>
                  <a:lnTo>
                    <a:pt x="122656" y="0"/>
                  </a:lnTo>
                  <a:close/>
                </a:path>
              </a:pathLst>
            </a:custGeom>
            <a:ln w="19050">
              <a:solidFill>
                <a:srgbClr val="0073D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5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307886" y="1121803"/>
              <a:ext cx="832954" cy="530466"/>
            </a:xfrm>
            <a:prstGeom prst="rect">
              <a:avLst/>
            </a:prstGeom>
          </p:spPr>
        </p:pic>
      </p:grpSp>
      <p:sp>
        <p:nvSpPr>
          <p:cNvPr id="10" name="TextBox 9"/>
          <p:cNvSpPr txBox="1"/>
          <p:nvPr/>
        </p:nvSpPr>
        <p:spPr>
          <a:xfrm>
            <a:off x="1143000" y="711237"/>
            <a:ext cx="23622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spc="-10">
                <a:solidFill>
                  <a:schemeClr val="bg1"/>
                </a:solidFill>
              </a:rPr>
              <a:t>PCIe gen 5</a:t>
            </a:r>
            <a:endParaRPr lang="en-US" sz="2200">
              <a:solidFill>
                <a:schemeClr val="bg1"/>
              </a:solidFill>
            </a:endParaRPr>
          </a:p>
        </p:txBody>
      </p:sp>
      <p:grpSp>
        <p:nvGrpSpPr>
          <p:cNvPr id="11" name="object 12"/>
          <p:cNvGrpSpPr/>
          <p:nvPr/>
        </p:nvGrpSpPr>
        <p:grpSpPr>
          <a:xfrm>
            <a:off x="4572000" y="437872"/>
            <a:ext cx="4114800" cy="1797685"/>
            <a:chOff x="275666" y="3046222"/>
            <a:chExt cx="3748404" cy="1797685"/>
          </a:xfrm>
        </p:grpSpPr>
        <p:sp>
          <p:nvSpPr>
            <p:cNvPr id="12" name="object 13"/>
            <p:cNvSpPr/>
            <p:nvPr/>
          </p:nvSpPr>
          <p:spPr>
            <a:xfrm>
              <a:off x="285191" y="3055747"/>
              <a:ext cx="3729354" cy="1778635"/>
            </a:xfrm>
            <a:custGeom>
              <a:avLst/>
              <a:gdLst/>
              <a:ahLst/>
              <a:cxnLst/>
              <a:rect l="l" t="t" r="r" b="b"/>
              <a:pathLst>
                <a:path w="3729354" h="1778635">
                  <a:moveTo>
                    <a:pt x="3606342" y="0"/>
                  </a:moveTo>
                  <a:lnTo>
                    <a:pt x="122669" y="0"/>
                  </a:lnTo>
                  <a:lnTo>
                    <a:pt x="85188" y="6170"/>
                  </a:lnTo>
                  <a:lnTo>
                    <a:pt x="30668" y="55546"/>
                  </a:lnTo>
                  <a:lnTo>
                    <a:pt x="13630" y="98758"/>
                  </a:lnTo>
                  <a:lnTo>
                    <a:pt x="3407" y="154325"/>
                  </a:lnTo>
                  <a:lnTo>
                    <a:pt x="0" y="222250"/>
                  </a:lnTo>
                  <a:lnTo>
                    <a:pt x="0" y="1556067"/>
                  </a:lnTo>
                  <a:lnTo>
                    <a:pt x="3407" y="1623991"/>
                  </a:lnTo>
                  <a:lnTo>
                    <a:pt x="13630" y="1679566"/>
                  </a:lnTo>
                  <a:lnTo>
                    <a:pt x="30668" y="1722791"/>
                  </a:lnTo>
                  <a:lnTo>
                    <a:pt x="54521" y="1753667"/>
                  </a:lnTo>
                  <a:lnTo>
                    <a:pt x="122669" y="1778368"/>
                  </a:lnTo>
                  <a:lnTo>
                    <a:pt x="3606342" y="1778368"/>
                  </a:lnTo>
                  <a:lnTo>
                    <a:pt x="3674499" y="1753667"/>
                  </a:lnTo>
                  <a:lnTo>
                    <a:pt x="3698354" y="1722791"/>
                  </a:lnTo>
                  <a:lnTo>
                    <a:pt x="3715393" y="1679566"/>
                  </a:lnTo>
                  <a:lnTo>
                    <a:pt x="3725616" y="1623991"/>
                  </a:lnTo>
                  <a:lnTo>
                    <a:pt x="3729024" y="1556067"/>
                  </a:lnTo>
                  <a:lnTo>
                    <a:pt x="3729024" y="222250"/>
                  </a:lnTo>
                  <a:lnTo>
                    <a:pt x="3725616" y="154325"/>
                  </a:lnTo>
                  <a:lnTo>
                    <a:pt x="3715393" y="98758"/>
                  </a:lnTo>
                  <a:lnTo>
                    <a:pt x="3698354" y="55546"/>
                  </a:lnTo>
                  <a:lnTo>
                    <a:pt x="3674499" y="24685"/>
                  </a:lnTo>
                  <a:lnTo>
                    <a:pt x="360634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4"/>
            <p:cNvSpPr/>
            <p:nvPr/>
          </p:nvSpPr>
          <p:spPr>
            <a:xfrm>
              <a:off x="285191" y="3055747"/>
              <a:ext cx="3729354" cy="1778635"/>
            </a:xfrm>
            <a:custGeom>
              <a:avLst/>
              <a:gdLst/>
              <a:ahLst/>
              <a:cxnLst/>
              <a:rect l="l" t="t" r="r" b="b"/>
              <a:pathLst>
                <a:path w="3729354" h="1778635">
                  <a:moveTo>
                    <a:pt x="122669" y="0"/>
                  </a:moveTo>
                  <a:lnTo>
                    <a:pt x="3606342" y="0"/>
                  </a:lnTo>
                  <a:lnTo>
                    <a:pt x="3643828" y="6170"/>
                  </a:lnTo>
                  <a:lnTo>
                    <a:pt x="3698354" y="55546"/>
                  </a:lnTo>
                  <a:lnTo>
                    <a:pt x="3715393" y="98758"/>
                  </a:lnTo>
                  <a:lnTo>
                    <a:pt x="3725616" y="154325"/>
                  </a:lnTo>
                  <a:lnTo>
                    <a:pt x="3729024" y="222250"/>
                  </a:lnTo>
                  <a:lnTo>
                    <a:pt x="3729024" y="1556067"/>
                  </a:lnTo>
                  <a:lnTo>
                    <a:pt x="3725616" y="1623991"/>
                  </a:lnTo>
                  <a:lnTo>
                    <a:pt x="3715393" y="1679566"/>
                  </a:lnTo>
                  <a:lnTo>
                    <a:pt x="3698354" y="1722791"/>
                  </a:lnTo>
                  <a:lnTo>
                    <a:pt x="3674499" y="1753667"/>
                  </a:lnTo>
                  <a:lnTo>
                    <a:pt x="3606342" y="1778368"/>
                  </a:lnTo>
                  <a:lnTo>
                    <a:pt x="122669" y="1778368"/>
                  </a:lnTo>
                  <a:lnTo>
                    <a:pt x="54521" y="1753667"/>
                  </a:lnTo>
                  <a:lnTo>
                    <a:pt x="30668" y="1722791"/>
                  </a:lnTo>
                  <a:lnTo>
                    <a:pt x="13630" y="1679566"/>
                  </a:lnTo>
                  <a:lnTo>
                    <a:pt x="3407" y="1623991"/>
                  </a:lnTo>
                  <a:lnTo>
                    <a:pt x="0" y="1556067"/>
                  </a:lnTo>
                  <a:lnTo>
                    <a:pt x="0" y="222250"/>
                  </a:lnTo>
                  <a:lnTo>
                    <a:pt x="3407" y="154325"/>
                  </a:lnTo>
                  <a:lnTo>
                    <a:pt x="13630" y="98758"/>
                  </a:lnTo>
                  <a:lnTo>
                    <a:pt x="30668" y="55546"/>
                  </a:lnTo>
                  <a:lnTo>
                    <a:pt x="54521" y="24685"/>
                  </a:lnTo>
                  <a:lnTo>
                    <a:pt x="122669" y="0"/>
                  </a:lnTo>
                  <a:close/>
                </a:path>
              </a:pathLst>
            </a:custGeom>
            <a:ln w="19050">
              <a:solidFill>
                <a:srgbClr val="0073D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4154" y="3346831"/>
              <a:ext cx="790041" cy="469265"/>
            </a:xfrm>
            <a:prstGeom prst="rect">
              <a:avLst/>
            </a:prstGeom>
          </p:spPr>
        </p:pic>
      </p:grpSp>
      <p:sp>
        <p:nvSpPr>
          <p:cNvPr id="16" name="TextBox 15"/>
          <p:cNvSpPr txBox="1"/>
          <p:nvPr/>
        </p:nvSpPr>
        <p:spPr>
          <a:xfrm>
            <a:off x="5521783" y="738481"/>
            <a:ext cx="457892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spc="-10">
                <a:solidFill>
                  <a:schemeClr val="bg1"/>
                </a:solidFill>
              </a:rPr>
              <a:t>Ethernet 10GB - 100GB</a:t>
            </a:r>
            <a:endParaRPr lang="en-US" sz="2200">
              <a:solidFill>
                <a:schemeClr val="bg1"/>
              </a:solidFill>
            </a:endParaRPr>
          </a:p>
        </p:txBody>
      </p:sp>
      <p:grpSp>
        <p:nvGrpSpPr>
          <p:cNvPr id="17" name="object 2"/>
          <p:cNvGrpSpPr/>
          <p:nvPr/>
        </p:nvGrpSpPr>
        <p:grpSpPr>
          <a:xfrm>
            <a:off x="2095500" y="2734418"/>
            <a:ext cx="4953000" cy="1971210"/>
            <a:chOff x="272630" y="929005"/>
            <a:chExt cx="3729354" cy="1778635"/>
          </a:xfrm>
        </p:grpSpPr>
        <p:sp>
          <p:nvSpPr>
            <p:cNvPr id="18" name="object 3"/>
            <p:cNvSpPr/>
            <p:nvPr/>
          </p:nvSpPr>
          <p:spPr>
            <a:xfrm>
              <a:off x="272630" y="929005"/>
              <a:ext cx="3729354" cy="1778635"/>
            </a:xfrm>
            <a:custGeom>
              <a:avLst/>
              <a:gdLst/>
              <a:ahLst/>
              <a:cxnLst/>
              <a:rect l="l" t="t" r="r" b="b"/>
              <a:pathLst>
                <a:path w="3729354" h="1778635">
                  <a:moveTo>
                    <a:pt x="3606330" y="0"/>
                  </a:moveTo>
                  <a:lnTo>
                    <a:pt x="122656" y="0"/>
                  </a:lnTo>
                  <a:lnTo>
                    <a:pt x="85176" y="6170"/>
                  </a:lnTo>
                  <a:lnTo>
                    <a:pt x="30662" y="55546"/>
                  </a:lnTo>
                  <a:lnTo>
                    <a:pt x="13627" y="98758"/>
                  </a:lnTo>
                  <a:lnTo>
                    <a:pt x="3406" y="154325"/>
                  </a:lnTo>
                  <a:lnTo>
                    <a:pt x="0" y="222250"/>
                  </a:lnTo>
                  <a:lnTo>
                    <a:pt x="0" y="1556131"/>
                  </a:lnTo>
                  <a:lnTo>
                    <a:pt x="3406" y="1624011"/>
                  </a:lnTo>
                  <a:lnTo>
                    <a:pt x="13627" y="1679565"/>
                  </a:lnTo>
                  <a:lnTo>
                    <a:pt x="30662" y="1722786"/>
                  </a:lnTo>
                  <a:lnTo>
                    <a:pt x="54512" y="1753667"/>
                  </a:lnTo>
                  <a:lnTo>
                    <a:pt x="122656" y="1778381"/>
                  </a:lnTo>
                  <a:lnTo>
                    <a:pt x="3606330" y="1778381"/>
                  </a:lnTo>
                  <a:lnTo>
                    <a:pt x="3674486" y="1753667"/>
                  </a:lnTo>
                  <a:lnTo>
                    <a:pt x="3698341" y="1722786"/>
                  </a:lnTo>
                  <a:lnTo>
                    <a:pt x="3715380" y="1679565"/>
                  </a:lnTo>
                  <a:lnTo>
                    <a:pt x="3725604" y="1624011"/>
                  </a:lnTo>
                  <a:lnTo>
                    <a:pt x="3729012" y="1556131"/>
                  </a:lnTo>
                  <a:lnTo>
                    <a:pt x="3729012" y="222250"/>
                  </a:lnTo>
                  <a:lnTo>
                    <a:pt x="3725604" y="154325"/>
                  </a:lnTo>
                  <a:lnTo>
                    <a:pt x="3715380" y="98758"/>
                  </a:lnTo>
                  <a:lnTo>
                    <a:pt x="3698341" y="55546"/>
                  </a:lnTo>
                  <a:lnTo>
                    <a:pt x="3674486" y="24685"/>
                  </a:lnTo>
                  <a:lnTo>
                    <a:pt x="360633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4"/>
            <p:cNvSpPr/>
            <p:nvPr/>
          </p:nvSpPr>
          <p:spPr>
            <a:xfrm>
              <a:off x="272630" y="929005"/>
              <a:ext cx="3729354" cy="1778635"/>
            </a:xfrm>
            <a:custGeom>
              <a:avLst/>
              <a:gdLst/>
              <a:ahLst/>
              <a:cxnLst/>
              <a:rect l="l" t="t" r="r" b="b"/>
              <a:pathLst>
                <a:path w="3729354" h="1778635">
                  <a:moveTo>
                    <a:pt x="122656" y="0"/>
                  </a:moveTo>
                  <a:lnTo>
                    <a:pt x="3606330" y="0"/>
                  </a:lnTo>
                  <a:lnTo>
                    <a:pt x="3643816" y="6170"/>
                  </a:lnTo>
                  <a:lnTo>
                    <a:pt x="3698341" y="55546"/>
                  </a:lnTo>
                  <a:lnTo>
                    <a:pt x="3715380" y="98758"/>
                  </a:lnTo>
                  <a:lnTo>
                    <a:pt x="3725604" y="154325"/>
                  </a:lnTo>
                  <a:lnTo>
                    <a:pt x="3729012" y="222250"/>
                  </a:lnTo>
                  <a:lnTo>
                    <a:pt x="3729012" y="1556131"/>
                  </a:lnTo>
                  <a:lnTo>
                    <a:pt x="3725604" y="1624011"/>
                  </a:lnTo>
                  <a:lnTo>
                    <a:pt x="3715380" y="1679565"/>
                  </a:lnTo>
                  <a:lnTo>
                    <a:pt x="3698341" y="1722786"/>
                  </a:lnTo>
                  <a:lnTo>
                    <a:pt x="3674486" y="1753667"/>
                  </a:lnTo>
                  <a:lnTo>
                    <a:pt x="3606330" y="1778381"/>
                  </a:lnTo>
                  <a:lnTo>
                    <a:pt x="122656" y="1778381"/>
                  </a:lnTo>
                  <a:lnTo>
                    <a:pt x="54512" y="1753667"/>
                  </a:lnTo>
                  <a:lnTo>
                    <a:pt x="30662" y="1722786"/>
                  </a:lnTo>
                  <a:lnTo>
                    <a:pt x="13627" y="1679565"/>
                  </a:lnTo>
                  <a:lnTo>
                    <a:pt x="3406" y="1624011"/>
                  </a:lnTo>
                  <a:lnTo>
                    <a:pt x="0" y="1556131"/>
                  </a:lnTo>
                  <a:lnTo>
                    <a:pt x="0" y="222250"/>
                  </a:lnTo>
                  <a:lnTo>
                    <a:pt x="3406" y="154325"/>
                  </a:lnTo>
                  <a:lnTo>
                    <a:pt x="13627" y="98758"/>
                  </a:lnTo>
                  <a:lnTo>
                    <a:pt x="30662" y="55546"/>
                  </a:lnTo>
                  <a:lnTo>
                    <a:pt x="54512" y="24685"/>
                  </a:lnTo>
                  <a:lnTo>
                    <a:pt x="122656" y="0"/>
                  </a:lnTo>
                  <a:close/>
                </a:path>
              </a:pathLst>
            </a:custGeom>
            <a:ln w="19050">
              <a:solidFill>
                <a:srgbClr val="0073D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21" name="object 2"/>
          <p:cNvPicPr/>
          <p:nvPr/>
        </p:nvPicPr>
        <p:blipFill>
          <a:blip r:embed="rId3" cstate="print"/>
          <a:srcRect b="23580"/>
          <a:stretch>
            <a:fillRect/>
          </a:stretch>
        </p:blipFill>
        <p:spPr>
          <a:xfrm>
            <a:off x="2432215" y="3049021"/>
            <a:ext cx="942973" cy="604156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3505200" y="3075755"/>
            <a:ext cx="335280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spc="-10">
                <a:solidFill>
                  <a:schemeClr val="bg1"/>
                </a:solidFill>
              </a:rPr>
              <a:t>Optical transport network</a:t>
            </a:r>
            <a:endParaRPr lang="en-US" sz="2200" spc="-10">
              <a:solidFill>
                <a:schemeClr val="bg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28600" y="1327189"/>
            <a:ext cx="372935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>
                <a:solidFill>
                  <a:schemeClr val="bg1"/>
                </a:solidFill>
              </a:rPr>
              <a:t>Doubles per-lane bandwidth to 32 GT/s and relies on tightly pipelined PCS/PMA/Transaction layers with FEC and elastic buffering to meet high transmission speed timing and interoperability.</a:t>
            </a:r>
            <a:endParaRPr lang="en-US" sz="1100">
              <a:solidFill>
                <a:schemeClr val="bg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680115" y="1327189"/>
            <a:ext cx="392653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>
                <a:solidFill>
                  <a:schemeClr val="bg1"/>
                </a:solidFill>
              </a:rPr>
              <a:t>Spans 10 Gbps to 100 Gbps using 64b/66b or PAM4 over multi-lane SerDes, integrating MAC, PCS, PMA, FEC, elastic FIFOs, and auto-negotiation FSMs for robust, standards-compliant links.</a:t>
            </a:r>
            <a:endParaRPr lang="en-US" sz="1100">
              <a:solidFill>
                <a:schemeClr val="bg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432215" y="3776842"/>
            <a:ext cx="4419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>
                <a:solidFill>
                  <a:schemeClr val="bg1"/>
                </a:solidFill>
              </a:rPr>
              <a:t>Implements ITU-T G.709 framing with OPU/ODU mapping, pointer-based alignment, Real-time FEC, and OAM overhead in RTL design, ensuring hitless switching, deterministic latency, and carrier-grade resilience.</a:t>
            </a:r>
            <a:endParaRPr lang="en-US" sz="1100">
              <a:solidFill>
                <a:schemeClr val="bg1"/>
              </a:solidFill>
            </a:endParaRPr>
          </a:p>
        </p:txBody>
      </p:sp>
      <p:pic>
        <p:nvPicPr>
          <p:cNvPr id="3" name="Picture 2" descr="VR-Logo-white-1-1024x27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0" y="42545"/>
            <a:ext cx="1450975" cy="39560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0" y="0"/>
            <a:ext cx="3050920" cy="514349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76885" y="103378"/>
            <a:ext cx="2752090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spc="-10" dirty="0"/>
              <a:t>Profile</a:t>
            </a:r>
            <a:endParaRPr sz="2700" dirty="0"/>
          </a:p>
        </p:txBody>
      </p:sp>
      <p:sp>
        <p:nvSpPr>
          <p:cNvPr id="8" name="object 8"/>
          <p:cNvSpPr txBox="1"/>
          <p:nvPr/>
        </p:nvSpPr>
        <p:spPr>
          <a:xfrm>
            <a:off x="7306436" y="4796434"/>
            <a:ext cx="405765" cy="863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" b="1" dirty="0">
                <a:latin typeface="Calibri" panose="020F0502020204030204"/>
                <a:cs typeface="Calibri" panose="020F0502020204030204"/>
              </a:rPr>
              <a:t>PCB</a:t>
            </a:r>
            <a:r>
              <a:rPr sz="400" b="1" spc="-15" dirty="0">
                <a:latin typeface="Calibri" panose="020F0502020204030204"/>
                <a:cs typeface="Calibri" panose="020F0502020204030204"/>
              </a:rPr>
              <a:t> </a:t>
            </a:r>
            <a:r>
              <a:rPr sz="400" b="1" spc="-10" dirty="0">
                <a:latin typeface="Calibri" panose="020F0502020204030204"/>
                <a:cs typeface="Calibri" panose="020F0502020204030204"/>
              </a:rPr>
              <a:t>FABRICATION</a:t>
            </a:r>
            <a:endParaRPr sz="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193151" y="4740351"/>
            <a:ext cx="390525" cy="1809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8900" marR="5080" indent="-76200">
              <a:lnSpc>
                <a:spcPct val="127000"/>
              </a:lnSpc>
              <a:spcBef>
                <a:spcPts val="100"/>
              </a:spcBef>
            </a:pPr>
            <a:r>
              <a:rPr sz="400" b="1" spc="-10" dirty="0">
                <a:latin typeface="Calibri" panose="020F0502020204030204"/>
                <a:cs typeface="Calibri" panose="020F0502020204030204"/>
              </a:rPr>
              <a:t>PCB/PROBEHEAD</a:t>
            </a:r>
            <a:r>
              <a:rPr sz="400" b="1" spc="500" dirty="0">
                <a:latin typeface="Calibri" panose="020F0502020204030204"/>
                <a:cs typeface="Calibri" panose="020F0502020204030204"/>
              </a:rPr>
              <a:t> </a:t>
            </a:r>
            <a:r>
              <a:rPr sz="400" b="1" spc="-10" dirty="0">
                <a:latin typeface="Calibri" panose="020F0502020204030204"/>
                <a:cs typeface="Calibri" panose="020F0502020204030204"/>
              </a:rPr>
              <a:t>ASSEMBLY</a:t>
            </a:r>
            <a:endParaRPr sz="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4" name="object 4"/>
          <p:cNvSpPr txBox="1"/>
          <p:nvPr/>
        </p:nvSpPr>
        <p:spPr>
          <a:xfrm>
            <a:off x="3228213" y="781557"/>
            <a:ext cx="5207121" cy="3136051"/>
          </a:xfrm>
          <a:prstGeom prst="rect">
            <a:avLst/>
          </a:prstGeom>
        </p:spPr>
        <p:txBody>
          <a:bodyPr vert="horz" wrap="square" lIns="0" tIns="13335" rIns="0" bIns="0" rtlCol="0" anchor="t">
            <a:spAutoFit/>
          </a:bodyPr>
          <a:lstStyle/>
          <a:p>
            <a:pPr marL="469265" indent="-456565" algn="l">
              <a:spcBef>
                <a:spcPts val="105"/>
              </a:spcBef>
              <a:buFont typeface="Arial MT"/>
              <a:buChar char="•"/>
              <a:tabLst>
                <a:tab pos="469265" algn="l"/>
              </a:tabLst>
            </a:pP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R&amp;D</a:t>
            </a:r>
            <a:r>
              <a:rPr lang="vi-VN" sz="2400" spc="-4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 </a:t>
            </a:r>
            <a:r>
              <a:rPr lang="vi-VN" sz="2400" spc="-45" dirty="0" err="1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Group</a:t>
            </a:r>
            <a:r>
              <a:rPr sz="2400" spc="-5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was</a:t>
            </a:r>
            <a:r>
              <a:rPr sz="2400" spc="-2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established</a:t>
            </a:r>
            <a:r>
              <a:rPr sz="2400" spc="-1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in</a:t>
            </a:r>
            <a:r>
              <a:rPr sz="2400" spc="-2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lang="vi-VN" sz="2400" spc="-2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20</a:t>
            </a:r>
            <a:r>
              <a:rPr lang="en-US" sz="2400" spc="-2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24</a:t>
            </a:r>
            <a:r>
              <a:rPr lang="vi-VN" sz="2400" spc="-2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.</a:t>
            </a:r>
            <a:endParaRPr lang="en-US" sz="2400" spc="-20" dirty="0">
              <a:solidFill>
                <a:srgbClr val="FFFFFF"/>
              </a:solidFill>
              <a:latin typeface="Calibri" panose="020F0502020204030204"/>
              <a:cs typeface="Calibri" panose="020F0502020204030204"/>
            </a:endParaRPr>
          </a:p>
          <a:p>
            <a:pPr marL="469265" indent="-456565" algn="l">
              <a:spcBef>
                <a:spcPts val="105"/>
              </a:spcBef>
              <a:buFont typeface="Arial MT"/>
              <a:buChar char="•"/>
              <a:tabLst>
                <a:tab pos="469265" algn="l"/>
              </a:tabLst>
            </a:pPr>
            <a:endParaRPr sz="2400" dirty="0">
              <a:latin typeface="Calibri" panose="020F0502020204030204"/>
              <a:cs typeface="Calibri" panose="020F0502020204030204"/>
            </a:endParaRPr>
          </a:p>
          <a:p>
            <a:pPr marL="466090" marR="175895" indent="-453390" algn="l">
              <a:lnSpc>
                <a:spcPct val="80000"/>
              </a:lnSpc>
              <a:buFont typeface="Arial MT"/>
              <a:buChar char="•"/>
              <a:tabLst>
                <a:tab pos="469900" algn="l"/>
              </a:tabLst>
            </a:pPr>
            <a:r>
              <a:rPr sz="24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Provides</a:t>
            </a:r>
            <a:r>
              <a:rPr sz="2400" spc="-4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full</a:t>
            </a:r>
            <a:r>
              <a:rPr sz="2400" spc="-4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turn-</a:t>
            </a: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key</a:t>
            </a:r>
            <a:r>
              <a:rPr sz="2400" spc="-4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hardware</a:t>
            </a:r>
            <a:r>
              <a:rPr sz="2400" spc="-5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solutions</a:t>
            </a:r>
            <a:r>
              <a:rPr sz="2400" spc="-4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spc="-2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for</a:t>
            </a:r>
            <a:r>
              <a:rPr lang="en-US" sz="2400" spc="-2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semiconductor</a:t>
            </a:r>
            <a:r>
              <a:rPr lang="en-US" sz="24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ICs</a:t>
            </a: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,</a:t>
            </a:r>
            <a:r>
              <a:rPr sz="2400" spc="-3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including</a:t>
            </a:r>
            <a:r>
              <a:rPr lang="en-US"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Analog and Digital Circuits Design.</a:t>
            </a:r>
            <a:endParaRPr lang="en-US" sz="2400" dirty="0">
              <a:solidFill>
                <a:srgbClr val="FFFFFF"/>
              </a:solidFill>
              <a:latin typeface="Calibri" panose="020F0502020204030204"/>
              <a:cs typeface="Calibri" panose="020F0502020204030204"/>
            </a:endParaRPr>
          </a:p>
          <a:p>
            <a:pPr marL="466090" marR="175895" indent="-453390" algn="l">
              <a:lnSpc>
                <a:spcPct val="80000"/>
              </a:lnSpc>
              <a:buFont typeface="Arial MT"/>
              <a:buChar char="•"/>
              <a:tabLst>
                <a:tab pos="469900" algn="l"/>
              </a:tabLst>
            </a:pPr>
            <a:endParaRPr sz="2400" dirty="0">
              <a:latin typeface="Calibri" panose="020F0502020204030204"/>
              <a:cs typeface="Calibri" panose="020F0502020204030204"/>
            </a:endParaRPr>
          </a:p>
          <a:p>
            <a:pPr marL="465455" marR="5080" indent="-452755" algn="l">
              <a:lnSpc>
                <a:spcPct val="80000"/>
              </a:lnSpc>
              <a:buFont typeface="Arial MT"/>
              <a:buChar char="•"/>
              <a:tabLst>
                <a:tab pos="469900" algn="l"/>
              </a:tabLst>
            </a:pPr>
            <a:r>
              <a:rPr sz="24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Specializes</a:t>
            </a:r>
            <a:r>
              <a:rPr sz="2400" spc="-2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in</a:t>
            </a:r>
            <a:r>
              <a:rPr sz="2400" spc="-5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High</a:t>
            </a:r>
            <a:r>
              <a:rPr sz="2400" spc="-3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Speed</a:t>
            </a:r>
            <a:r>
              <a:rPr lang="vi-VN" sz="2400" spc="-3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 PHY </a:t>
            </a:r>
            <a:r>
              <a:rPr lang="vi-VN" sz="2400" dirty="0" err="1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Design</a:t>
            </a: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, </a:t>
            </a:r>
            <a:r>
              <a:rPr lang="en-US"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RTL Design,</a:t>
            </a:r>
            <a:r>
              <a:rPr lang="vi-VN" sz="2400" spc="-4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 </a:t>
            </a: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Mixed</a:t>
            </a:r>
            <a:r>
              <a:rPr lang="en-US" sz="2400" spc="-4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-s</a:t>
            </a:r>
            <a:r>
              <a:rPr sz="24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ignal 	</a:t>
            </a: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and</a:t>
            </a:r>
            <a:r>
              <a:rPr lang="en-US" sz="2400" spc="-2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low power</a:t>
            </a:r>
            <a:r>
              <a:rPr sz="2400" spc="-2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lang="vi-VN" sz="2400" spc="-25" dirty="0" err="1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circuit</a:t>
            </a:r>
            <a:r>
              <a:rPr lang="vi-VN" sz="2400" spc="-2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lang="vi-VN" sz="2400" dirty="0" err="1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design</a:t>
            </a:r>
            <a:r>
              <a:rPr lang="vi-VN"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.</a:t>
            </a:r>
            <a:endParaRPr sz="2400" dirty="0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</a:endParaRPr>
          </a:p>
        </p:txBody>
      </p:sp>
      <p:pic>
        <p:nvPicPr>
          <p:cNvPr id="4" name="Picture 3" descr="VR-Logo-white-1-1024x27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3800" y="57150"/>
            <a:ext cx="1450975" cy="39560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7929" y="-6603"/>
            <a:ext cx="8008620" cy="545276"/>
          </a:xfrm>
          <a:prstGeom prst="rect">
            <a:avLst/>
          </a:prstGeom>
        </p:spPr>
        <p:txBody>
          <a:bodyPr vert="horz" wrap="square" lIns="0" tIns="219963" rIns="0" bIns="0" rtlCol="0">
            <a:spAutoFit/>
          </a:bodyPr>
          <a:lstStyle/>
          <a:p>
            <a:pPr marL="187960">
              <a:lnSpc>
                <a:spcPct val="100000"/>
              </a:lnSpc>
              <a:spcBef>
                <a:spcPts val="100"/>
              </a:spcBef>
            </a:pPr>
            <a:r>
              <a:t>Products</a:t>
            </a:r>
            <a:r>
              <a:rPr spc="-35"/>
              <a:t> </a:t>
            </a:r>
            <a:r>
              <a:rPr spc="-10"/>
              <a:t>Delivered</a:t>
            </a:r>
            <a:r>
              <a:rPr lang="en-US" spc="-10"/>
              <a:t> : PCIe gen 5</a:t>
            </a:r>
            <a:endParaRPr spc="-10" dirty="0"/>
          </a:p>
        </p:txBody>
      </p:sp>
      <p:pic>
        <p:nvPicPr>
          <p:cNvPr id="2050" name="Picture 2" descr="PCIe Gen5 SSDs -- Welcome to the Future of Data Storage | Crucial.com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971550"/>
            <a:ext cx="6096000" cy="33337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Picture 3" descr="VR-Logo-white-1-1024x27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0" y="57150"/>
            <a:ext cx="1450975" cy="39560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929" y="-6603"/>
            <a:ext cx="8008620" cy="323165"/>
          </a:xfrm>
        </p:spPr>
        <p:txBody>
          <a:bodyPr/>
          <a:lstStyle/>
          <a:p>
            <a:r>
              <a:rPr lang="en-US"/>
              <a:t>Products Delivered:Ethernet 10GB – 100GB</a:t>
            </a:r>
            <a:endParaRPr lang="en-US"/>
          </a:p>
        </p:txBody>
      </p:sp>
      <p:pic>
        <p:nvPicPr>
          <p:cNvPr id="2050" name="Picture 2" descr="Ethernet celebrates 50 years with 2023 roadmap and demo | Industrial  Ethernet Book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554317"/>
            <a:ext cx="5881688" cy="4034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VR-Logo-white-1-1024x27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3800" y="57150"/>
            <a:ext cx="1450975" cy="39560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7928" y="-6603"/>
            <a:ext cx="8996071" cy="545276"/>
          </a:xfrm>
          <a:prstGeom prst="rect">
            <a:avLst/>
          </a:prstGeom>
        </p:spPr>
        <p:txBody>
          <a:bodyPr vert="horz" wrap="square" lIns="0" tIns="219963" rIns="0" bIns="0" rtlCol="0">
            <a:spAutoFit/>
          </a:bodyPr>
          <a:lstStyle/>
          <a:p>
            <a:pPr marL="187960">
              <a:lnSpc>
                <a:spcPct val="100000"/>
              </a:lnSpc>
              <a:spcBef>
                <a:spcPts val="100"/>
              </a:spcBef>
            </a:pPr>
            <a:r>
              <a:t>Products</a:t>
            </a:r>
            <a:r>
              <a:rPr spc="-35"/>
              <a:t> </a:t>
            </a:r>
            <a:r>
              <a:rPr spc="-10"/>
              <a:t>Delivered</a:t>
            </a:r>
            <a:r>
              <a:rPr lang="en-US" spc="-10"/>
              <a:t> : Optical Transport network IP</a:t>
            </a:r>
            <a:endParaRPr spc="-10" dirty="0"/>
          </a:p>
        </p:txBody>
      </p:sp>
      <p:pic>
        <p:nvPicPr>
          <p:cNvPr id="1030" name="Picture 6" descr="Device Technology Development for Beyond 100G Optical Transport Network |  NTT Technical Review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666750"/>
            <a:ext cx="6365278" cy="419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VR-Logo-white-1-1024x27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3800" y="57150"/>
            <a:ext cx="1450975" cy="39560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7155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Equipment</a:t>
            </a:r>
            <a:endParaRPr spc="-10" dirty="0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1784" y="1123950"/>
            <a:ext cx="4800600" cy="30861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5400" y="-253"/>
            <a:ext cx="2676525" cy="4857750"/>
          </a:xfrm>
          <a:prstGeom prst="rect">
            <a:avLst/>
          </a:prstGeom>
        </p:spPr>
      </p:pic>
      <p:pic>
        <p:nvPicPr>
          <p:cNvPr id="4" name="Picture 3" descr="VR-Logo-white-1-1024x27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3025" y="57150"/>
            <a:ext cx="1450975" cy="395605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47928" y="-6603"/>
            <a:ext cx="8996071" cy="960211"/>
          </a:xfrm>
          <a:prstGeom prst="rect">
            <a:avLst/>
          </a:prstGeom>
        </p:spPr>
        <p:txBody>
          <a:bodyPr vert="horz" wrap="square" lIns="0" tIns="310845" rIns="0" bIns="0" rtlCol="0">
            <a:spAutoFit/>
          </a:bodyPr>
          <a:lstStyle/>
          <a:p>
            <a:pPr marL="127000">
              <a:lnSpc>
                <a:spcPct val="100000"/>
              </a:lnSpc>
              <a:spcBef>
                <a:spcPts val="100"/>
              </a:spcBef>
            </a:pPr>
            <a:r>
              <a:rPr lang="en-US"/>
              <a:t>Support Industry Leaders Driving Cutting Edge Semiconductor Design Solutions</a:t>
            </a:r>
            <a:endParaRPr spc="-10" dirty="0"/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887069" y="2259355"/>
            <a:ext cx="1762378" cy="752576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00857" y="1366469"/>
            <a:ext cx="1609979" cy="729665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92467" y="1366469"/>
            <a:ext cx="1762379" cy="729665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136513" y="1348041"/>
            <a:ext cx="1949068" cy="771080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136513" y="2303818"/>
            <a:ext cx="1949068" cy="663663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67283" y="3132835"/>
            <a:ext cx="1808988" cy="723900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6091" y="1366469"/>
            <a:ext cx="1501074" cy="729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utoShape 6" descr="Synopsys – SemIsrael"/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rcRect l="23186" t="18394" r="24188" b="23882"/>
          <a:stretch>
            <a:fillRect/>
          </a:stretch>
        </p:blipFill>
        <p:spPr>
          <a:xfrm>
            <a:off x="2770123" y="2270913"/>
            <a:ext cx="1640713" cy="752576"/>
          </a:xfrm>
          <a:prstGeom prst="rect">
            <a:avLst/>
          </a:prstGeom>
        </p:spPr>
      </p:pic>
      <p:pic>
        <p:nvPicPr>
          <p:cNvPr id="1032" name="Picture 8" descr="Trang cá nhân của Cadence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460" b="28975"/>
          <a:stretch>
            <a:fillRect/>
          </a:stretch>
        </p:blipFill>
        <p:spPr bwMode="auto">
          <a:xfrm>
            <a:off x="4546091" y="2259733"/>
            <a:ext cx="1501074" cy="752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COASIA 集团介绍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6092" y="3152178"/>
            <a:ext cx="1590422" cy="663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BITSILICA | LinkedIn"/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89" b="16211"/>
          <a:stretch>
            <a:fillRect/>
          </a:stretch>
        </p:blipFill>
        <p:spPr bwMode="auto">
          <a:xfrm>
            <a:off x="6197061" y="3152178"/>
            <a:ext cx="1909302" cy="685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SkyeChip | LinkedIn"/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395" b="34000"/>
          <a:stretch>
            <a:fillRect/>
          </a:stretch>
        </p:blipFill>
        <p:spPr bwMode="auto">
          <a:xfrm>
            <a:off x="2770123" y="3152177"/>
            <a:ext cx="1674086" cy="685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Intel - All Things Open 2024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83" y="3977639"/>
            <a:ext cx="1808988" cy="72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hipmakers TSMC and UMC continue to rise: Report - Huawei Central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8802" y="3966626"/>
            <a:ext cx="1699555" cy="734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UMC Reports Third Quarter 2024 Results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6091" y="3956087"/>
            <a:ext cx="1590422" cy="752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Home | GlobalFoundries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4247" y="3957086"/>
            <a:ext cx="1872711" cy="75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6096253" y="0"/>
            <a:ext cx="3047746" cy="514350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710689" y="1891664"/>
            <a:ext cx="2893695" cy="711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500" dirty="0">
                <a:solidFill>
                  <a:srgbClr val="0073DF"/>
                </a:solidFill>
              </a:rPr>
              <a:t>Thank</a:t>
            </a:r>
            <a:r>
              <a:rPr sz="4500" spc="-105" dirty="0">
                <a:solidFill>
                  <a:srgbClr val="0073DF"/>
                </a:solidFill>
              </a:rPr>
              <a:t> </a:t>
            </a:r>
            <a:r>
              <a:rPr sz="4500" spc="-95" dirty="0">
                <a:solidFill>
                  <a:srgbClr val="0073DF"/>
                </a:solidFill>
              </a:rPr>
              <a:t>You</a:t>
            </a:r>
            <a:endParaRPr sz="4500"/>
          </a:p>
        </p:txBody>
      </p:sp>
      <p:pic>
        <p:nvPicPr>
          <p:cNvPr id="4" name="Picture 3" descr="VR-Logo-white-1-1024x27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57150"/>
            <a:ext cx="1450975" cy="39560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0" y="0"/>
            <a:ext cx="3050920" cy="514349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2682" rIns="0" bIns="0" rtlCol="0">
            <a:spAutoFit/>
          </a:bodyPr>
          <a:lstStyle/>
          <a:p>
            <a:pPr marL="41275">
              <a:lnSpc>
                <a:spcPct val="100000"/>
              </a:lnSpc>
              <a:spcBef>
                <a:spcPts val="100"/>
              </a:spcBef>
            </a:pPr>
            <a:r>
              <a:rPr sz="2700" dirty="0"/>
              <a:t>Mission</a:t>
            </a:r>
            <a:r>
              <a:rPr sz="2700" spc="-10" dirty="0"/>
              <a:t> Statement</a:t>
            </a:r>
            <a:endParaRPr sz="2700"/>
          </a:p>
        </p:txBody>
      </p:sp>
      <p:sp>
        <p:nvSpPr>
          <p:cNvPr id="4" name="object 4"/>
          <p:cNvSpPr txBox="1">
            <a:spLocks noGrp="1"/>
          </p:cNvSpPr>
          <p:nvPr>
            <p:ph type="body" idx="1"/>
          </p:nvPr>
        </p:nvSpPr>
        <p:spPr>
          <a:xfrm>
            <a:off x="3228213" y="1553971"/>
            <a:ext cx="5391784" cy="2226892"/>
          </a:xfrm>
          <a:prstGeom prst="rect">
            <a:avLst/>
          </a:prstGeom>
        </p:spPr>
        <p:txBody>
          <a:bodyPr vert="horz" wrap="square" lIns="0" tIns="71755" rIns="0" bIns="0" rtlCol="0">
            <a:spAutoFit/>
          </a:bodyPr>
          <a:lstStyle/>
          <a:p>
            <a:pPr marL="12700" marR="5080">
              <a:spcBef>
                <a:spcPts val="565"/>
              </a:spcBef>
            </a:pPr>
            <a:r>
              <a:rPr lang="en-US" sz="2800" dirty="0"/>
              <a:t>R&amp;D Group is steadfastly dedicated to excellence, quality, and cost-efficiency, and pursues the consistent delivery of these values to every client.</a:t>
            </a:r>
            <a:endParaRPr sz="2800" spc="-10" dirty="0"/>
          </a:p>
        </p:txBody>
      </p:sp>
      <p:pic>
        <p:nvPicPr>
          <p:cNvPr id="5" name="Picture 4" descr="VR-Logo-white-1-1024x27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3800" y="57150"/>
            <a:ext cx="1450975" cy="39560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0" y="0"/>
            <a:ext cx="3050920" cy="514349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76885" y="103378"/>
            <a:ext cx="1988820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dirty="0"/>
              <a:t>Core</a:t>
            </a:r>
            <a:r>
              <a:rPr sz="2700" spc="-55" dirty="0"/>
              <a:t> </a:t>
            </a:r>
            <a:r>
              <a:rPr sz="2700" spc="-10" dirty="0"/>
              <a:t>Values</a:t>
            </a:r>
            <a:endParaRPr sz="2700"/>
          </a:p>
        </p:txBody>
      </p:sp>
      <p:sp>
        <p:nvSpPr>
          <p:cNvPr id="4" name="object 4"/>
          <p:cNvSpPr txBox="1"/>
          <p:nvPr/>
        </p:nvSpPr>
        <p:spPr>
          <a:xfrm>
            <a:off x="3352800" y="523067"/>
            <a:ext cx="5252085" cy="4335161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marR="5080" indent="-287020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299085" algn="l"/>
              </a:tabLst>
            </a:pPr>
            <a:r>
              <a:rPr lang="en-US" sz="1400" b="1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Cost Efficiency and Global Competitiveness</a:t>
            </a:r>
            <a:r>
              <a:rPr lang="en-US" sz="140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: Our </a:t>
            </a:r>
            <a:r>
              <a:rPr lang="en-US" sz="1400" dirty="0" err="1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organisation</a:t>
            </a:r>
            <a:r>
              <a:rPr lang="en-US" sz="140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 sustains a competitive advantage by leveraging a highly cost-efficient </a:t>
            </a:r>
            <a:r>
              <a:rPr lang="en-US" sz="1400" dirty="0" err="1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labour</a:t>
            </a:r>
            <a:r>
              <a:rPr lang="en-US" sz="140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 force, enabling operational expenditures that are consistently below prevailing domestic and international benchmarks.</a:t>
            </a:r>
            <a:endParaRPr lang="en-US" sz="1400" dirty="0">
              <a:solidFill>
                <a:srgbClr val="FFFFFF"/>
              </a:solidFill>
              <a:latin typeface="Arial" panose="020B0604020202020204"/>
              <a:cs typeface="Arial" panose="020B0604020202020204"/>
            </a:endParaRPr>
          </a:p>
          <a:p>
            <a:pPr marL="299085" marR="5080" indent="-287020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299085" algn="l"/>
              </a:tabLst>
            </a:pPr>
            <a:endParaRPr lang="en-US" sz="1400" dirty="0">
              <a:latin typeface="Arial MT"/>
              <a:cs typeface="Arial MT"/>
            </a:endParaRPr>
          </a:p>
          <a:p>
            <a:pPr marL="299085" marR="17780" indent="-287020">
              <a:lnSpc>
                <a:spcPct val="100000"/>
              </a:lnSpc>
              <a:buFont typeface="Arial MT"/>
              <a:buChar char="•"/>
              <a:tabLst>
                <a:tab pos="299085" algn="l"/>
              </a:tabLst>
            </a:pPr>
            <a:r>
              <a:rPr sz="1400" b="1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Resilience</a:t>
            </a:r>
            <a:r>
              <a:rPr sz="1400" b="1" spc="-6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b="1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and</a:t>
            </a:r>
            <a:r>
              <a:rPr sz="1400" b="1" spc="-2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b="1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Discipline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:</a:t>
            </a:r>
            <a:r>
              <a:rPr sz="1400" spc="-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lang="en-US" sz="1400" dirty="0">
                <a:solidFill>
                  <a:srgbClr val="FFFFFF"/>
                </a:solidFill>
                <a:latin typeface="Arial MT"/>
                <a:cs typeface="Arial MT"/>
              </a:rPr>
              <a:t>Our design team thrives in high-pressure contexts, exhibiting exemplary professional discipline and an unwavering dedication to the delivery of superior outcomes.</a:t>
            </a:r>
            <a:endParaRPr lang="en-US" sz="1400" dirty="0">
              <a:solidFill>
                <a:srgbClr val="FFFFFF"/>
              </a:solidFill>
              <a:latin typeface="Arial MT"/>
              <a:cs typeface="Arial MT"/>
            </a:endParaRPr>
          </a:p>
          <a:p>
            <a:pPr marL="299085" marR="17780" indent="-287020">
              <a:lnSpc>
                <a:spcPct val="100000"/>
              </a:lnSpc>
              <a:buFont typeface="Arial MT"/>
              <a:buChar char="•"/>
              <a:tabLst>
                <a:tab pos="299085" algn="l"/>
              </a:tabLst>
            </a:pPr>
            <a:endParaRPr lang="en-US" sz="1400" dirty="0">
              <a:latin typeface="Arial MT"/>
              <a:cs typeface="Arial MT"/>
            </a:endParaRPr>
          </a:p>
          <a:p>
            <a:pPr marL="299085" marR="25400" indent="-287020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299085" algn="l"/>
              </a:tabLst>
            </a:pPr>
            <a:r>
              <a:rPr sz="1400" b="1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Innovation</a:t>
            </a:r>
            <a:r>
              <a:rPr sz="1400" b="1" spc="-6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b="1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and</a:t>
            </a:r>
            <a:r>
              <a:rPr sz="1400" b="1" spc="-5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b="1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Development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:</a:t>
            </a:r>
            <a:r>
              <a:rPr sz="1400" spc="-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lang="en-US" sz="1400" dirty="0">
                <a:solidFill>
                  <a:srgbClr val="FFFFFF"/>
                </a:solidFill>
                <a:latin typeface="Arial MT"/>
                <a:cs typeface="Arial MT"/>
              </a:rPr>
              <a:t>We cultivate a state-of-the-art research and development milieu that empowers engineers to advance their expertise, generate novel solutions, and extend the frontiers of contemporary technology.</a:t>
            </a:r>
            <a:endParaRPr lang="en-US" sz="1400" dirty="0">
              <a:solidFill>
                <a:srgbClr val="FFFFFF"/>
              </a:solidFill>
              <a:latin typeface="Arial MT"/>
              <a:cs typeface="Arial MT"/>
            </a:endParaRPr>
          </a:p>
          <a:p>
            <a:pPr marL="299085" marR="25400" indent="-287020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299085" algn="l"/>
              </a:tabLst>
            </a:pPr>
            <a:endParaRPr sz="1400" dirty="0">
              <a:latin typeface="Arial MT"/>
              <a:cs typeface="Arial MT"/>
            </a:endParaRPr>
          </a:p>
          <a:p>
            <a:pPr marL="299085" marR="130810" indent="-287020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299085" algn="l"/>
              </a:tabLst>
            </a:pPr>
            <a:r>
              <a:rPr sz="1400" b="1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Collaboration</a:t>
            </a:r>
            <a:r>
              <a:rPr sz="1400" b="1" spc="-5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b="1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and</a:t>
            </a:r>
            <a:r>
              <a:rPr sz="1400" b="1" spc="-2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b="1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Customer</a:t>
            </a:r>
            <a:r>
              <a:rPr sz="1400" b="1" spc="-2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b="1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Focus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:</a:t>
            </a:r>
            <a:r>
              <a:rPr sz="14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lang="en-US" sz="1400" dirty="0">
                <a:solidFill>
                  <a:srgbClr val="FFFFFF"/>
                </a:solidFill>
                <a:latin typeface="Arial MT"/>
                <a:cs typeface="Arial MT"/>
              </a:rPr>
              <a:t>We nurture a deeply collaborative culture in which every team member contributes seamlessly to client support, thereby ensuring the successful execution of all project objectives.</a:t>
            </a:r>
            <a:endParaRPr sz="1400" dirty="0">
              <a:latin typeface="Arial MT"/>
              <a:cs typeface="Arial MT"/>
            </a:endParaRPr>
          </a:p>
        </p:txBody>
      </p:sp>
      <p:pic>
        <p:nvPicPr>
          <p:cNvPr id="5" name="Picture 4" descr="VR-Logo-white-1-1024x27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3800" y="57150"/>
            <a:ext cx="1450975" cy="39560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2523" y="933866"/>
            <a:ext cx="3748404" cy="1797685"/>
            <a:chOff x="263105" y="919480"/>
            <a:chExt cx="3748404" cy="1797685"/>
          </a:xfrm>
        </p:grpSpPr>
        <p:sp>
          <p:nvSpPr>
            <p:cNvPr id="3" name="object 3"/>
            <p:cNvSpPr/>
            <p:nvPr/>
          </p:nvSpPr>
          <p:spPr>
            <a:xfrm>
              <a:off x="272630" y="929005"/>
              <a:ext cx="3729354" cy="1778635"/>
            </a:xfrm>
            <a:custGeom>
              <a:avLst/>
              <a:gdLst/>
              <a:ahLst/>
              <a:cxnLst/>
              <a:rect l="l" t="t" r="r" b="b"/>
              <a:pathLst>
                <a:path w="3729354" h="1778635">
                  <a:moveTo>
                    <a:pt x="3606330" y="0"/>
                  </a:moveTo>
                  <a:lnTo>
                    <a:pt x="122656" y="0"/>
                  </a:lnTo>
                  <a:lnTo>
                    <a:pt x="85176" y="6170"/>
                  </a:lnTo>
                  <a:lnTo>
                    <a:pt x="30662" y="55546"/>
                  </a:lnTo>
                  <a:lnTo>
                    <a:pt x="13627" y="98758"/>
                  </a:lnTo>
                  <a:lnTo>
                    <a:pt x="3406" y="154325"/>
                  </a:lnTo>
                  <a:lnTo>
                    <a:pt x="0" y="222250"/>
                  </a:lnTo>
                  <a:lnTo>
                    <a:pt x="0" y="1556131"/>
                  </a:lnTo>
                  <a:lnTo>
                    <a:pt x="3406" y="1624011"/>
                  </a:lnTo>
                  <a:lnTo>
                    <a:pt x="13627" y="1679565"/>
                  </a:lnTo>
                  <a:lnTo>
                    <a:pt x="30662" y="1722786"/>
                  </a:lnTo>
                  <a:lnTo>
                    <a:pt x="54512" y="1753667"/>
                  </a:lnTo>
                  <a:lnTo>
                    <a:pt x="122656" y="1778381"/>
                  </a:lnTo>
                  <a:lnTo>
                    <a:pt x="3606330" y="1778381"/>
                  </a:lnTo>
                  <a:lnTo>
                    <a:pt x="3674486" y="1753667"/>
                  </a:lnTo>
                  <a:lnTo>
                    <a:pt x="3698341" y="1722786"/>
                  </a:lnTo>
                  <a:lnTo>
                    <a:pt x="3715380" y="1679565"/>
                  </a:lnTo>
                  <a:lnTo>
                    <a:pt x="3725604" y="1624011"/>
                  </a:lnTo>
                  <a:lnTo>
                    <a:pt x="3729012" y="1556131"/>
                  </a:lnTo>
                  <a:lnTo>
                    <a:pt x="3729012" y="222250"/>
                  </a:lnTo>
                  <a:lnTo>
                    <a:pt x="3725604" y="154325"/>
                  </a:lnTo>
                  <a:lnTo>
                    <a:pt x="3715380" y="98758"/>
                  </a:lnTo>
                  <a:lnTo>
                    <a:pt x="3698341" y="55546"/>
                  </a:lnTo>
                  <a:lnTo>
                    <a:pt x="3674486" y="24685"/>
                  </a:lnTo>
                  <a:lnTo>
                    <a:pt x="360633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272630" y="929005"/>
              <a:ext cx="3729354" cy="1778635"/>
            </a:xfrm>
            <a:custGeom>
              <a:avLst/>
              <a:gdLst/>
              <a:ahLst/>
              <a:cxnLst/>
              <a:rect l="l" t="t" r="r" b="b"/>
              <a:pathLst>
                <a:path w="3729354" h="1778635">
                  <a:moveTo>
                    <a:pt x="122656" y="0"/>
                  </a:moveTo>
                  <a:lnTo>
                    <a:pt x="3606330" y="0"/>
                  </a:lnTo>
                  <a:lnTo>
                    <a:pt x="3643816" y="6170"/>
                  </a:lnTo>
                  <a:lnTo>
                    <a:pt x="3698341" y="55546"/>
                  </a:lnTo>
                  <a:lnTo>
                    <a:pt x="3715380" y="98758"/>
                  </a:lnTo>
                  <a:lnTo>
                    <a:pt x="3725604" y="154325"/>
                  </a:lnTo>
                  <a:lnTo>
                    <a:pt x="3729012" y="222250"/>
                  </a:lnTo>
                  <a:lnTo>
                    <a:pt x="3729012" y="1556131"/>
                  </a:lnTo>
                  <a:lnTo>
                    <a:pt x="3725604" y="1624011"/>
                  </a:lnTo>
                  <a:lnTo>
                    <a:pt x="3715380" y="1679565"/>
                  </a:lnTo>
                  <a:lnTo>
                    <a:pt x="3698341" y="1722786"/>
                  </a:lnTo>
                  <a:lnTo>
                    <a:pt x="3674486" y="1753667"/>
                  </a:lnTo>
                  <a:lnTo>
                    <a:pt x="3606330" y="1778381"/>
                  </a:lnTo>
                  <a:lnTo>
                    <a:pt x="122656" y="1778381"/>
                  </a:lnTo>
                  <a:lnTo>
                    <a:pt x="54512" y="1753667"/>
                  </a:lnTo>
                  <a:lnTo>
                    <a:pt x="30662" y="1722786"/>
                  </a:lnTo>
                  <a:lnTo>
                    <a:pt x="13627" y="1679565"/>
                  </a:lnTo>
                  <a:lnTo>
                    <a:pt x="3406" y="1624011"/>
                  </a:lnTo>
                  <a:lnTo>
                    <a:pt x="0" y="1556131"/>
                  </a:lnTo>
                  <a:lnTo>
                    <a:pt x="0" y="222250"/>
                  </a:lnTo>
                  <a:lnTo>
                    <a:pt x="3406" y="154325"/>
                  </a:lnTo>
                  <a:lnTo>
                    <a:pt x="13627" y="98758"/>
                  </a:lnTo>
                  <a:lnTo>
                    <a:pt x="30662" y="55546"/>
                  </a:lnTo>
                  <a:lnTo>
                    <a:pt x="54512" y="24685"/>
                  </a:lnTo>
                  <a:lnTo>
                    <a:pt x="122656" y="0"/>
                  </a:lnTo>
                  <a:close/>
                </a:path>
              </a:pathLst>
            </a:custGeom>
            <a:ln w="19050">
              <a:solidFill>
                <a:srgbClr val="0073D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307886" y="1121803"/>
              <a:ext cx="832954" cy="530466"/>
            </a:xfrm>
            <a:prstGeom prst="rect">
              <a:avLst/>
            </a:prstGeom>
          </p:spPr>
        </p:pic>
      </p:grpSp>
      <p:grpSp>
        <p:nvGrpSpPr>
          <p:cNvPr id="6" name="object 6"/>
          <p:cNvGrpSpPr/>
          <p:nvPr/>
        </p:nvGrpSpPr>
        <p:grpSpPr>
          <a:xfrm>
            <a:off x="4577969" y="3040126"/>
            <a:ext cx="3748404" cy="1797685"/>
            <a:chOff x="4577969" y="3040126"/>
            <a:chExt cx="3748404" cy="1797685"/>
          </a:xfrm>
        </p:grpSpPr>
        <p:sp>
          <p:nvSpPr>
            <p:cNvPr id="7" name="object 7"/>
            <p:cNvSpPr/>
            <p:nvPr/>
          </p:nvSpPr>
          <p:spPr>
            <a:xfrm>
              <a:off x="4587494" y="3049651"/>
              <a:ext cx="3729354" cy="1778635"/>
            </a:xfrm>
            <a:custGeom>
              <a:avLst/>
              <a:gdLst/>
              <a:ahLst/>
              <a:cxnLst/>
              <a:rect l="l" t="t" r="r" b="b"/>
              <a:pathLst>
                <a:path w="3729354" h="1778635">
                  <a:moveTo>
                    <a:pt x="3606419" y="0"/>
                  </a:moveTo>
                  <a:lnTo>
                    <a:pt x="122681" y="0"/>
                  </a:lnTo>
                  <a:lnTo>
                    <a:pt x="85195" y="6170"/>
                  </a:lnTo>
                  <a:lnTo>
                    <a:pt x="30670" y="55546"/>
                  </a:lnTo>
                  <a:lnTo>
                    <a:pt x="13631" y="98758"/>
                  </a:lnTo>
                  <a:lnTo>
                    <a:pt x="3407" y="154325"/>
                  </a:lnTo>
                  <a:lnTo>
                    <a:pt x="0" y="222250"/>
                  </a:lnTo>
                  <a:lnTo>
                    <a:pt x="0" y="1556067"/>
                  </a:lnTo>
                  <a:lnTo>
                    <a:pt x="3407" y="1623995"/>
                  </a:lnTo>
                  <a:lnTo>
                    <a:pt x="13631" y="1679571"/>
                  </a:lnTo>
                  <a:lnTo>
                    <a:pt x="30670" y="1722796"/>
                  </a:lnTo>
                  <a:lnTo>
                    <a:pt x="54525" y="1753670"/>
                  </a:lnTo>
                  <a:lnTo>
                    <a:pt x="122681" y="1778368"/>
                  </a:lnTo>
                  <a:lnTo>
                    <a:pt x="3606419" y="1778368"/>
                  </a:lnTo>
                  <a:lnTo>
                    <a:pt x="3674575" y="1753670"/>
                  </a:lnTo>
                  <a:lnTo>
                    <a:pt x="3698430" y="1722796"/>
                  </a:lnTo>
                  <a:lnTo>
                    <a:pt x="3715469" y="1679571"/>
                  </a:lnTo>
                  <a:lnTo>
                    <a:pt x="3725693" y="1623995"/>
                  </a:lnTo>
                  <a:lnTo>
                    <a:pt x="3729101" y="1556067"/>
                  </a:lnTo>
                  <a:lnTo>
                    <a:pt x="3729101" y="222250"/>
                  </a:lnTo>
                  <a:lnTo>
                    <a:pt x="3725693" y="154325"/>
                  </a:lnTo>
                  <a:lnTo>
                    <a:pt x="3715469" y="98758"/>
                  </a:lnTo>
                  <a:lnTo>
                    <a:pt x="3698430" y="55546"/>
                  </a:lnTo>
                  <a:lnTo>
                    <a:pt x="3674575" y="24685"/>
                  </a:lnTo>
                  <a:lnTo>
                    <a:pt x="360641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4587494" y="3049651"/>
              <a:ext cx="3729354" cy="1778635"/>
            </a:xfrm>
            <a:custGeom>
              <a:avLst/>
              <a:gdLst/>
              <a:ahLst/>
              <a:cxnLst/>
              <a:rect l="l" t="t" r="r" b="b"/>
              <a:pathLst>
                <a:path w="3729354" h="1778635">
                  <a:moveTo>
                    <a:pt x="122681" y="0"/>
                  </a:moveTo>
                  <a:lnTo>
                    <a:pt x="3606419" y="0"/>
                  </a:lnTo>
                  <a:lnTo>
                    <a:pt x="3643905" y="6170"/>
                  </a:lnTo>
                  <a:lnTo>
                    <a:pt x="3698430" y="55546"/>
                  </a:lnTo>
                  <a:lnTo>
                    <a:pt x="3715469" y="98758"/>
                  </a:lnTo>
                  <a:lnTo>
                    <a:pt x="3725693" y="154325"/>
                  </a:lnTo>
                  <a:lnTo>
                    <a:pt x="3729101" y="222250"/>
                  </a:lnTo>
                  <a:lnTo>
                    <a:pt x="3729101" y="1556067"/>
                  </a:lnTo>
                  <a:lnTo>
                    <a:pt x="3725693" y="1623995"/>
                  </a:lnTo>
                  <a:lnTo>
                    <a:pt x="3715469" y="1679571"/>
                  </a:lnTo>
                  <a:lnTo>
                    <a:pt x="3698430" y="1722796"/>
                  </a:lnTo>
                  <a:lnTo>
                    <a:pt x="3674575" y="1753670"/>
                  </a:lnTo>
                  <a:lnTo>
                    <a:pt x="3606419" y="1778368"/>
                  </a:lnTo>
                  <a:lnTo>
                    <a:pt x="122681" y="1778368"/>
                  </a:lnTo>
                  <a:lnTo>
                    <a:pt x="54525" y="1753670"/>
                  </a:lnTo>
                  <a:lnTo>
                    <a:pt x="30670" y="1722796"/>
                  </a:lnTo>
                  <a:lnTo>
                    <a:pt x="13631" y="1679571"/>
                  </a:lnTo>
                  <a:lnTo>
                    <a:pt x="3407" y="1623995"/>
                  </a:lnTo>
                  <a:lnTo>
                    <a:pt x="0" y="1556067"/>
                  </a:lnTo>
                  <a:lnTo>
                    <a:pt x="0" y="222250"/>
                  </a:lnTo>
                  <a:lnTo>
                    <a:pt x="3407" y="154325"/>
                  </a:lnTo>
                  <a:lnTo>
                    <a:pt x="13631" y="98758"/>
                  </a:lnTo>
                  <a:lnTo>
                    <a:pt x="30670" y="55546"/>
                  </a:lnTo>
                  <a:lnTo>
                    <a:pt x="54525" y="24685"/>
                  </a:lnTo>
                  <a:lnTo>
                    <a:pt x="122681" y="0"/>
                  </a:lnTo>
                  <a:close/>
                </a:path>
              </a:pathLst>
            </a:custGeom>
            <a:ln w="19050">
              <a:solidFill>
                <a:srgbClr val="0073D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/>
          <p:cNvGrpSpPr/>
          <p:nvPr/>
        </p:nvGrpSpPr>
        <p:grpSpPr>
          <a:xfrm>
            <a:off x="4541901" y="901827"/>
            <a:ext cx="3748404" cy="1797685"/>
            <a:chOff x="4541901" y="901827"/>
            <a:chExt cx="3748404" cy="1797685"/>
          </a:xfrm>
        </p:grpSpPr>
        <p:sp>
          <p:nvSpPr>
            <p:cNvPr id="10" name="object 10"/>
            <p:cNvSpPr/>
            <p:nvPr/>
          </p:nvSpPr>
          <p:spPr>
            <a:xfrm>
              <a:off x="4551426" y="911352"/>
              <a:ext cx="3729354" cy="1778635"/>
            </a:xfrm>
            <a:custGeom>
              <a:avLst/>
              <a:gdLst/>
              <a:ahLst/>
              <a:cxnLst/>
              <a:rect l="l" t="t" r="r" b="b"/>
              <a:pathLst>
                <a:path w="3729354" h="1778635">
                  <a:moveTo>
                    <a:pt x="3606292" y="0"/>
                  </a:moveTo>
                  <a:lnTo>
                    <a:pt x="122682" y="0"/>
                  </a:lnTo>
                  <a:lnTo>
                    <a:pt x="85195" y="6179"/>
                  </a:lnTo>
                  <a:lnTo>
                    <a:pt x="30670" y="55594"/>
                  </a:lnTo>
                  <a:lnTo>
                    <a:pt x="13631" y="98815"/>
                  </a:lnTo>
                  <a:lnTo>
                    <a:pt x="3407" y="154369"/>
                  </a:lnTo>
                  <a:lnTo>
                    <a:pt x="0" y="222250"/>
                  </a:lnTo>
                  <a:lnTo>
                    <a:pt x="0" y="1556131"/>
                  </a:lnTo>
                  <a:lnTo>
                    <a:pt x="3407" y="1624055"/>
                  </a:lnTo>
                  <a:lnTo>
                    <a:pt x="13631" y="1679622"/>
                  </a:lnTo>
                  <a:lnTo>
                    <a:pt x="30670" y="1722834"/>
                  </a:lnTo>
                  <a:lnTo>
                    <a:pt x="54525" y="1753695"/>
                  </a:lnTo>
                  <a:lnTo>
                    <a:pt x="122682" y="1778381"/>
                  </a:lnTo>
                  <a:lnTo>
                    <a:pt x="3606292" y="1778381"/>
                  </a:lnTo>
                  <a:lnTo>
                    <a:pt x="3674448" y="1753695"/>
                  </a:lnTo>
                  <a:lnTo>
                    <a:pt x="3698303" y="1722834"/>
                  </a:lnTo>
                  <a:lnTo>
                    <a:pt x="3715342" y="1679622"/>
                  </a:lnTo>
                  <a:lnTo>
                    <a:pt x="3725566" y="1624055"/>
                  </a:lnTo>
                  <a:lnTo>
                    <a:pt x="3728974" y="1556131"/>
                  </a:lnTo>
                  <a:lnTo>
                    <a:pt x="3728974" y="222250"/>
                  </a:lnTo>
                  <a:lnTo>
                    <a:pt x="3725566" y="154369"/>
                  </a:lnTo>
                  <a:lnTo>
                    <a:pt x="3715342" y="98815"/>
                  </a:lnTo>
                  <a:lnTo>
                    <a:pt x="3698303" y="55594"/>
                  </a:lnTo>
                  <a:lnTo>
                    <a:pt x="3674448" y="24713"/>
                  </a:lnTo>
                  <a:lnTo>
                    <a:pt x="360629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4551426" y="911352"/>
              <a:ext cx="3729354" cy="1778635"/>
            </a:xfrm>
            <a:custGeom>
              <a:avLst/>
              <a:gdLst/>
              <a:ahLst/>
              <a:cxnLst/>
              <a:rect l="l" t="t" r="r" b="b"/>
              <a:pathLst>
                <a:path w="3729354" h="1778635">
                  <a:moveTo>
                    <a:pt x="122682" y="0"/>
                  </a:moveTo>
                  <a:lnTo>
                    <a:pt x="3606292" y="0"/>
                  </a:lnTo>
                  <a:lnTo>
                    <a:pt x="3643778" y="6179"/>
                  </a:lnTo>
                  <a:lnTo>
                    <a:pt x="3698303" y="55594"/>
                  </a:lnTo>
                  <a:lnTo>
                    <a:pt x="3715342" y="98815"/>
                  </a:lnTo>
                  <a:lnTo>
                    <a:pt x="3725566" y="154369"/>
                  </a:lnTo>
                  <a:lnTo>
                    <a:pt x="3728974" y="222250"/>
                  </a:lnTo>
                  <a:lnTo>
                    <a:pt x="3728974" y="1556131"/>
                  </a:lnTo>
                  <a:lnTo>
                    <a:pt x="3725566" y="1624055"/>
                  </a:lnTo>
                  <a:lnTo>
                    <a:pt x="3715342" y="1679622"/>
                  </a:lnTo>
                  <a:lnTo>
                    <a:pt x="3698303" y="1722834"/>
                  </a:lnTo>
                  <a:lnTo>
                    <a:pt x="3674448" y="1753695"/>
                  </a:lnTo>
                  <a:lnTo>
                    <a:pt x="3606292" y="1778381"/>
                  </a:lnTo>
                  <a:lnTo>
                    <a:pt x="122682" y="1778381"/>
                  </a:lnTo>
                  <a:lnTo>
                    <a:pt x="54525" y="1753695"/>
                  </a:lnTo>
                  <a:lnTo>
                    <a:pt x="30670" y="1722834"/>
                  </a:lnTo>
                  <a:lnTo>
                    <a:pt x="13631" y="1679622"/>
                  </a:lnTo>
                  <a:lnTo>
                    <a:pt x="3407" y="1624055"/>
                  </a:lnTo>
                  <a:lnTo>
                    <a:pt x="0" y="1556131"/>
                  </a:lnTo>
                  <a:lnTo>
                    <a:pt x="0" y="222250"/>
                  </a:lnTo>
                  <a:lnTo>
                    <a:pt x="3407" y="154369"/>
                  </a:lnTo>
                  <a:lnTo>
                    <a:pt x="13631" y="98815"/>
                  </a:lnTo>
                  <a:lnTo>
                    <a:pt x="30670" y="55594"/>
                  </a:lnTo>
                  <a:lnTo>
                    <a:pt x="54525" y="24713"/>
                  </a:lnTo>
                  <a:lnTo>
                    <a:pt x="122682" y="0"/>
                  </a:lnTo>
                  <a:close/>
                </a:path>
              </a:pathLst>
            </a:custGeom>
            <a:ln w="19050">
              <a:solidFill>
                <a:srgbClr val="0073D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2" name="object 12"/>
          <p:cNvGrpSpPr/>
          <p:nvPr/>
        </p:nvGrpSpPr>
        <p:grpSpPr>
          <a:xfrm>
            <a:off x="275666" y="3046222"/>
            <a:ext cx="3748404" cy="1797685"/>
            <a:chOff x="275666" y="3046222"/>
            <a:chExt cx="3748404" cy="1797685"/>
          </a:xfrm>
        </p:grpSpPr>
        <p:sp>
          <p:nvSpPr>
            <p:cNvPr id="13" name="object 13"/>
            <p:cNvSpPr/>
            <p:nvPr/>
          </p:nvSpPr>
          <p:spPr>
            <a:xfrm>
              <a:off x="285191" y="3055747"/>
              <a:ext cx="3729354" cy="1778635"/>
            </a:xfrm>
            <a:custGeom>
              <a:avLst/>
              <a:gdLst/>
              <a:ahLst/>
              <a:cxnLst/>
              <a:rect l="l" t="t" r="r" b="b"/>
              <a:pathLst>
                <a:path w="3729354" h="1778635">
                  <a:moveTo>
                    <a:pt x="3606342" y="0"/>
                  </a:moveTo>
                  <a:lnTo>
                    <a:pt x="122669" y="0"/>
                  </a:lnTo>
                  <a:lnTo>
                    <a:pt x="85188" y="6170"/>
                  </a:lnTo>
                  <a:lnTo>
                    <a:pt x="30668" y="55546"/>
                  </a:lnTo>
                  <a:lnTo>
                    <a:pt x="13630" y="98758"/>
                  </a:lnTo>
                  <a:lnTo>
                    <a:pt x="3407" y="154325"/>
                  </a:lnTo>
                  <a:lnTo>
                    <a:pt x="0" y="222250"/>
                  </a:lnTo>
                  <a:lnTo>
                    <a:pt x="0" y="1556067"/>
                  </a:lnTo>
                  <a:lnTo>
                    <a:pt x="3407" y="1623991"/>
                  </a:lnTo>
                  <a:lnTo>
                    <a:pt x="13630" y="1679566"/>
                  </a:lnTo>
                  <a:lnTo>
                    <a:pt x="30668" y="1722791"/>
                  </a:lnTo>
                  <a:lnTo>
                    <a:pt x="54521" y="1753667"/>
                  </a:lnTo>
                  <a:lnTo>
                    <a:pt x="122669" y="1778368"/>
                  </a:lnTo>
                  <a:lnTo>
                    <a:pt x="3606342" y="1778368"/>
                  </a:lnTo>
                  <a:lnTo>
                    <a:pt x="3674499" y="1753667"/>
                  </a:lnTo>
                  <a:lnTo>
                    <a:pt x="3698354" y="1722791"/>
                  </a:lnTo>
                  <a:lnTo>
                    <a:pt x="3715393" y="1679566"/>
                  </a:lnTo>
                  <a:lnTo>
                    <a:pt x="3725616" y="1623991"/>
                  </a:lnTo>
                  <a:lnTo>
                    <a:pt x="3729024" y="1556067"/>
                  </a:lnTo>
                  <a:lnTo>
                    <a:pt x="3729024" y="222250"/>
                  </a:lnTo>
                  <a:lnTo>
                    <a:pt x="3725616" y="154325"/>
                  </a:lnTo>
                  <a:lnTo>
                    <a:pt x="3715393" y="98758"/>
                  </a:lnTo>
                  <a:lnTo>
                    <a:pt x="3698354" y="55546"/>
                  </a:lnTo>
                  <a:lnTo>
                    <a:pt x="3674499" y="24685"/>
                  </a:lnTo>
                  <a:lnTo>
                    <a:pt x="360634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285191" y="3055747"/>
              <a:ext cx="3729354" cy="1778635"/>
            </a:xfrm>
            <a:custGeom>
              <a:avLst/>
              <a:gdLst/>
              <a:ahLst/>
              <a:cxnLst/>
              <a:rect l="l" t="t" r="r" b="b"/>
              <a:pathLst>
                <a:path w="3729354" h="1778635">
                  <a:moveTo>
                    <a:pt x="122669" y="0"/>
                  </a:moveTo>
                  <a:lnTo>
                    <a:pt x="3606342" y="0"/>
                  </a:lnTo>
                  <a:lnTo>
                    <a:pt x="3643828" y="6170"/>
                  </a:lnTo>
                  <a:lnTo>
                    <a:pt x="3698354" y="55546"/>
                  </a:lnTo>
                  <a:lnTo>
                    <a:pt x="3715393" y="98758"/>
                  </a:lnTo>
                  <a:lnTo>
                    <a:pt x="3725616" y="154325"/>
                  </a:lnTo>
                  <a:lnTo>
                    <a:pt x="3729024" y="222250"/>
                  </a:lnTo>
                  <a:lnTo>
                    <a:pt x="3729024" y="1556067"/>
                  </a:lnTo>
                  <a:lnTo>
                    <a:pt x="3725616" y="1623991"/>
                  </a:lnTo>
                  <a:lnTo>
                    <a:pt x="3715393" y="1679566"/>
                  </a:lnTo>
                  <a:lnTo>
                    <a:pt x="3698354" y="1722791"/>
                  </a:lnTo>
                  <a:lnTo>
                    <a:pt x="3674499" y="1753667"/>
                  </a:lnTo>
                  <a:lnTo>
                    <a:pt x="3606342" y="1778368"/>
                  </a:lnTo>
                  <a:lnTo>
                    <a:pt x="122669" y="1778368"/>
                  </a:lnTo>
                  <a:lnTo>
                    <a:pt x="54521" y="1753667"/>
                  </a:lnTo>
                  <a:lnTo>
                    <a:pt x="30668" y="1722791"/>
                  </a:lnTo>
                  <a:lnTo>
                    <a:pt x="13630" y="1679566"/>
                  </a:lnTo>
                  <a:lnTo>
                    <a:pt x="3407" y="1623991"/>
                  </a:lnTo>
                  <a:lnTo>
                    <a:pt x="0" y="1556067"/>
                  </a:lnTo>
                  <a:lnTo>
                    <a:pt x="0" y="222250"/>
                  </a:lnTo>
                  <a:lnTo>
                    <a:pt x="3407" y="154325"/>
                  </a:lnTo>
                  <a:lnTo>
                    <a:pt x="13630" y="98758"/>
                  </a:lnTo>
                  <a:lnTo>
                    <a:pt x="30668" y="55546"/>
                  </a:lnTo>
                  <a:lnTo>
                    <a:pt x="54521" y="24685"/>
                  </a:lnTo>
                  <a:lnTo>
                    <a:pt x="122669" y="0"/>
                  </a:lnTo>
                  <a:close/>
                </a:path>
              </a:pathLst>
            </a:custGeom>
            <a:ln w="19050">
              <a:solidFill>
                <a:srgbClr val="0073D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4154" y="3346831"/>
              <a:ext cx="790041" cy="469265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437059" y="1691831"/>
            <a:ext cx="2971800" cy="1005019"/>
          </a:xfrm>
          <a:prstGeom prst="rect">
            <a:avLst/>
          </a:prstGeom>
        </p:spPr>
        <p:txBody>
          <a:bodyPr vert="horz" wrap="square" lIns="0" tIns="56515" rIns="0" bIns="0" rtlCol="0">
            <a:spAutoFit/>
          </a:bodyPr>
          <a:lstStyle/>
          <a:p>
            <a:pPr marL="12700" marR="5080">
              <a:lnSpc>
                <a:spcPct val="80000"/>
              </a:lnSpc>
              <a:spcBef>
                <a:spcPts val="685"/>
              </a:spcBef>
            </a:pPr>
            <a:r>
              <a:rPr lang="en-US" sz="1100">
                <a:solidFill>
                  <a:srgbClr val="FFFFFF"/>
                </a:solidFill>
                <a:latin typeface="Arial MT"/>
                <a:cs typeface="Arial MT"/>
              </a:rPr>
              <a:t>R&amp;D Group offers a comprehensive portfolio of integrated-circuit (IC) design services encompassing ASIC, front-end RTL development and verification, analog/mixed-signal block design, FPGA prototyping, physical implementation (floor-planning, place-and-route, timing closure).</a:t>
            </a:r>
            <a:endParaRPr lang="en-US" sz="1100">
              <a:latin typeface="Arial MT"/>
              <a:cs typeface="Arial MT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975461" y="3352546"/>
            <a:ext cx="2830830" cy="132549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8455">
              <a:lnSpc>
                <a:spcPts val="1505"/>
              </a:lnSpc>
              <a:spcBef>
                <a:spcPts val="100"/>
              </a:spcBef>
            </a:pPr>
            <a:r>
              <a:rPr sz="1400" b="1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Expertise</a:t>
            </a:r>
            <a:r>
              <a:rPr sz="1400" b="1" spc="-4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b="1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in</a:t>
            </a:r>
            <a:r>
              <a:rPr sz="1400" b="1" spc="-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b="1" spc="-1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High-</a:t>
            </a:r>
            <a:r>
              <a:rPr sz="1400" b="1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Speed</a:t>
            </a:r>
            <a:r>
              <a:rPr sz="1400" b="1" spc="-4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sz="1400" b="1" spc="-25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PHY</a:t>
            </a:r>
            <a:endParaRPr sz="1400">
              <a:latin typeface="Arial" panose="020B0604020202020204"/>
              <a:cs typeface="Arial" panose="020B0604020202020204"/>
            </a:endParaRPr>
          </a:p>
          <a:p>
            <a:pPr marL="338455">
              <a:lnSpc>
                <a:spcPts val="1505"/>
              </a:lnSpc>
            </a:pPr>
            <a:r>
              <a:rPr lang="en-US" sz="1400" b="1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Design </a:t>
            </a:r>
            <a:r>
              <a:rPr sz="1400" b="1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and</a:t>
            </a:r>
            <a:r>
              <a:rPr sz="1400" b="1" spc="-45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sz="1400" b="1" spc="-1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Verification</a:t>
            </a:r>
            <a:endParaRPr sz="1400">
              <a:latin typeface="Arial" panose="020B0604020202020204"/>
              <a:cs typeface="Arial" panose="020B0604020202020204"/>
            </a:endParaRPr>
          </a:p>
          <a:p>
            <a:pPr marL="12700" marR="5080">
              <a:lnSpc>
                <a:spcPct val="80000"/>
              </a:lnSpc>
              <a:spcBef>
                <a:spcPts val="870"/>
              </a:spcBef>
            </a:pPr>
            <a:r>
              <a:rPr lang="en-US" sz="1100">
                <a:solidFill>
                  <a:srgbClr val="FFFFFF"/>
                </a:solidFill>
                <a:latin typeface="Arial MT"/>
                <a:cs typeface="Arial MT"/>
              </a:rPr>
              <a:t>R&amp;D group focus on architect high-speed optical PHYs by selecting optimal IP cores, designing robust analog front-ends with rigorous signal-integrity assurance, and implementing adaptive digital calibration and DSP algorithms.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2682" rIns="0" bIns="0" rtlCol="0">
            <a:spAutoFit/>
          </a:bodyPr>
          <a:lstStyle/>
          <a:p>
            <a:pPr marL="41275">
              <a:lnSpc>
                <a:spcPct val="100000"/>
              </a:lnSpc>
              <a:spcBef>
                <a:spcPts val="100"/>
              </a:spcBef>
            </a:pPr>
            <a:r>
              <a:rPr sz="2700" dirty="0"/>
              <a:t>Services</a:t>
            </a:r>
            <a:r>
              <a:rPr sz="2700" spc="-45" dirty="0"/>
              <a:t> </a:t>
            </a:r>
            <a:r>
              <a:rPr sz="2700" dirty="0"/>
              <a:t>&amp;</a:t>
            </a:r>
            <a:r>
              <a:rPr sz="2700" spc="-20" dirty="0"/>
              <a:t> </a:t>
            </a:r>
            <a:r>
              <a:rPr sz="2700" spc="-10" dirty="0"/>
              <a:t>Capabilities</a:t>
            </a:r>
            <a:endParaRPr sz="2700"/>
          </a:p>
        </p:txBody>
      </p:sp>
      <p:sp>
        <p:nvSpPr>
          <p:cNvPr id="20" name="object 20"/>
          <p:cNvSpPr txBox="1"/>
          <p:nvPr/>
        </p:nvSpPr>
        <p:spPr>
          <a:xfrm>
            <a:off x="5265801" y="1088593"/>
            <a:ext cx="2911475" cy="131330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443865">
              <a:lnSpc>
                <a:spcPts val="1505"/>
              </a:lnSpc>
              <a:spcBef>
                <a:spcPts val="105"/>
              </a:spcBef>
            </a:pPr>
            <a:r>
              <a:rPr lang="en-US" sz="1400" b="1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Specialize</a:t>
            </a:r>
            <a:r>
              <a:rPr lang="en-US" sz="1400" b="1" spc="-35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sz="1400" b="1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in</a:t>
            </a:r>
            <a:r>
              <a:rPr lang="en-US" sz="1400" b="1" spc="-1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sz="1400" b="1" spc="-3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Hand-on</a:t>
            </a:r>
            <a:endParaRPr lang="en-US" sz="1400">
              <a:latin typeface="Arial" panose="020B0604020202020204"/>
              <a:cs typeface="Arial" panose="020B0604020202020204"/>
            </a:endParaRPr>
          </a:p>
          <a:p>
            <a:pPr marL="443865">
              <a:lnSpc>
                <a:spcPts val="1505"/>
              </a:lnSpc>
            </a:pPr>
            <a:r>
              <a:rPr lang="en-US" sz="1400" b="1" spc="-1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Solutions</a:t>
            </a:r>
            <a:endParaRPr lang="en-US" sz="1400">
              <a:latin typeface="Arial" panose="020B0604020202020204"/>
              <a:cs typeface="Arial" panose="020B0604020202020204"/>
            </a:endParaRPr>
          </a:p>
          <a:p>
            <a:pPr marL="12700" marR="5080">
              <a:lnSpc>
                <a:spcPct val="80000"/>
              </a:lnSpc>
              <a:spcBef>
                <a:spcPts val="750"/>
              </a:spcBef>
            </a:pPr>
            <a:r>
              <a:rPr lang="en-US" sz="1100">
                <a:solidFill>
                  <a:srgbClr val="FFFFFF"/>
                </a:solidFill>
                <a:latin typeface="Arial MT"/>
                <a:cs typeface="Arial MT"/>
              </a:rPr>
              <a:t>R&amp;D Group specializes in hands-on IC design services, partnering closely with clients from initial ASIC architecture and front-end RTL development through analog/mixed-signal block creation, rapid FPGA prototyping, deliver practical, production-ready solutions.</a:t>
            </a:r>
            <a:endParaRPr lang="en-US" sz="1100">
              <a:latin typeface="Arial MT"/>
              <a:cs typeface="Arial MT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213096" y="3267583"/>
            <a:ext cx="2915285" cy="1158266"/>
          </a:xfrm>
          <a:prstGeom prst="rect">
            <a:avLst/>
          </a:prstGeom>
        </p:spPr>
        <p:txBody>
          <a:bodyPr vert="horz" wrap="square" lIns="0" tIns="55880" rIns="0" bIns="0" rtlCol="0">
            <a:spAutoFit/>
          </a:bodyPr>
          <a:lstStyle/>
          <a:p>
            <a:pPr marL="274320" marR="153035">
              <a:lnSpc>
                <a:spcPct val="80000"/>
              </a:lnSpc>
              <a:spcBef>
                <a:spcPts val="440"/>
              </a:spcBef>
            </a:pPr>
            <a:r>
              <a:rPr sz="1400" b="1" spc="-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Engineering</a:t>
            </a:r>
            <a:r>
              <a:rPr sz="1400" b="1" spc="-4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b="1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Expertise</a:t>
            </a:r>
            <a:r>
              <a:rPr sz="1400" b="1" spc="-3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b="1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in</a:t>
            </a:r>
            <a:r>
              <a:rPr sz="1400" b="1" spc="5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sz="1400" b="1" spc="-2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Design and verification</a:t>
            </a:r>
            <a:endParaRPr sz="1400">
              <a:latin typeface="Arial" panose="020B0604020202020204"/>
              <a:cs typeface="Arial" panose="020B0604020202020204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400">
              <a:latin typeface="Arial" panose="020B0604020202020204"/>
              <a:cs typeface="Arial" panose="020B0604020202020204"/>
            </a:endParaRPr>
          </a:p>
          <a:p>
            <a:pPr marL="12700" marR="5080">
              <a:lnSpc>
                <a:spcPct val="80000"/>
              </a:lnSpc>
            </a:pPr>
            <a:r>
              <a:rPr sz="1100" dirty="0">
                <a:solidFill>
                  <a:srgbClr val="FFFFFF"/>
                </a:solidFill>
                <a:latin typeface="Arial MT"/>
                <a:cs typeface="Arial MT"/>
              </a:rPr>
              <a:t>Our</a:t>
            </a:r>
            <a:r>
              <a:rPr sz="11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FFFFFF"/>
                </a:solidFill>
                <a:latin typeface="Arial MT"/>
                <a:cs typeface="Arial MT"/>
              </a:rPr>
              <a:t>team</a:t>
            </a:r>
            <a:r>
              <a:rPr sz="11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11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FFFFFF"/>
                </a:solidFill>
                <a:latin typeface="Arial MT"/>
                <a:cs typeface="Arial MT"/>
              </a:rPr>
              <a:t>skilled</a:t>
            </a:r>
            <a:r>
              <a:rPr sz="11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FFFFFF"/>
                </a:solidFill>
                <a:latin typeface="Arial MT"/>
                <a:cs typeface="Arial MT"/>
              </a:rPr>
              <a:t>engineers</a:t>
            </a:r>
            <a:r>
              <a:rPr sz="11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100">
                <a:solidFill>
                  <a:srgbClr val="FFFFFF"/>
                </a:solidFill>
                <a:latin typeface="Arial MT"/>
                <a:cs typeface="Arial MT"/>
              </a:rPr>
              <a:t>integrates</a:t>
            </a:r>
            <a:r>
              <a:rPr sz="1100" spc="-5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lang="en-US" sz="1100" spc="-20">
                <a:solidFill>
                  <a:srgbClr val="FFFFFF"/>
                </a:solidFill>
                <a:latin typeface="Arial MT"/>
                <a:cs typeface="Arial MT"/>
              </a:rPr>
              <a:t>design </a:t>
            </a:r>
            <a:r>
              <a:rPr sz="110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1100" spc="-3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lang="en-US" sz="1100" spc="-35">
                <a:solidFill>
                  <a:srgbClr val="FFFFFF"/>
                </a:solidFill>
                <a:latin typeface="Arial MT"/>
                <a:cs typeface="Arial MT"/>
              </a:rPr>
              <a:t>verification </a:t>
            </a:r>
            <a:r>
              <a:rPr sz="1100" spc="-10">
                <a:solidFill>
                  <a:srgbClr val="FFFFFF"/>
                </a:solidFill>
                <a:latin typeface="Arial MT"/>
                <a:cs typeface="Arial MT"/>
              </a:rPr>
              <a:t>expertise</a:t>
            </a:r>
            <a:r>
              <a:rPr sz="1100" spc="-10" dirty="0">
                <a:solidFill>
                  <a:srgbClr val="FFFFFF"/>
                </a:solidFill>
                <a:latin typeface="Arial MT"/>
                <a:cs typeface="Arial MT"/>
              </a:rPr>
              <a:t>, </a:t>
            </a:r>
            <a:r>
              <a:rPr sz="1100" dirty="0">
                <a:solidFill>
                  <a:srgbClr val="FFFFFF"/>
                </a:solidFill>
                <a:latin typeface="Arial MT"/>
                <a:cs typeface="Arial MT"/>
              </a:rPr>
              <a:t>driving</a:t>
            </a:r>
            <a:r>
              <a:rPr sz="11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FFFFFF"/>
                </a:solidFill>
                <a:latin typeface="Arial MT"/>
                <a:cs typeface="Arial MT"/>
              </a:rPr>
              <a:t>innovation</a:t>
            </a:r>
            <a:r>
              <a:rPr sz="11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11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FFFFFF"/>
                </a:solidFill>
                <a:latin typeface="Arial MT"/>
                <a:cs typeface="Arial MT"/>
              </a:rPr>
              <a:t>effective</a:t>
            </a:r>
            <a:r>
              <a:rPr sz="1100" spc="-6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FFFFFF"/>
                </a:solidFill>
                <a:latin typeface="Arial MT"/>
                <a:cs typeface="Arial MT"/>
              </a:rPr>
              <a:t>solutions</a:t>
            </a:r>
            <a:r>
              <a:rPr sz="11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sz="11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100" spc="-25" dirty="0">
                <a:solidFill>
                  <a:srgbClr val="FFFFFF"/>
                </a:solidFill>
                <a:latin typeface="Arial MT"/>
                <a:cs typeface="Arial MT"/>
              </a:rPr>
              <a:t>the </a:t>
            </a:r>
            <a:r>
              <a:rPr sz="1100" dirty="0">
                <a:solidFill>
                  <a:srgbClr val="FFFFFF"/>
                </a:solidFill>
                <a:latin typeface="Arial MT"/>
                <a:cs typeface="Arial MT"/>
              </a:rPr>
              <a:t>hardware</a:t>
            </a:r>
            <a:r>
              <a:rPr sz="1100" spc="-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100">
                <a:solidFill>
                  <a:srgbClr val="FFFFFF"/>
                </a:solidFill>
                <a:latin typeface="Arial MT"/>
                <a:cs typeface="Arial MT"/>
              </a:rPr>
              <a:t>design</a:t>
            </a:r>
            <a:r>
              <a:rPr sz="1100" spc="-5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lang="en-US" sz="1100" spc="-10">
                <a:solidFill>
                  <a:srgbClr val="FFFFFF"/>
                </a:solidFill>
                <a:latin typeface="Arial MT"/>
                <a:cs typeface="Arial MT"/>
              </a:rPr>
              <a:t>implementation.</a:t>
            </a:r>
            <a:endParaRPr sz="1100">
              <a:latin typeface="Arial MT"/>
              <a:cs typeface="Arial MT"/>
            </a:endParaRPr>
          </a:p>
        </p:txBody>
      </p:sp>
      <p:pic>
        <p:nvPicPr>
          <p:cNvPr id="22" name="object 2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702047" y="1022235"/>
            <a:ext cx="889457" cy="483603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688459" y="3266236"/>
            <a:ext cx="790041" cy="512521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965192" y="1049888"/>
            <a:ext cx="2692408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b="1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Advanced</a:t>
            </a:r>
            <a:r>
              <a:rPr lang="en-US" sz="1300" b="1" spc="-35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sz="1300" b="1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IC</a:t>
            </a:r>
            <a:r>
              <a:rPr lang="en-US" sz="1300" b="1" spc="-35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sz="1300" b="1" spc="-1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Design </a:t>
            </a:r>
            <a:r>
              <a:rPr lang="en-US" sz="1300" b="1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Services</a:t>
            </a:r>
            <a:r>
              <a:rPr lang="en-US" sz="1300" b="1" spc="-6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sz="1300" b="1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for</a:t>
            </a:r>
            <a:r>
              <a:rPr lang="en-US" sz="1300" b="1" spc="-35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sz="1300" b="1" spc="-1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Diverse Applications</a:t>
            </a:r>
            <a:endParaRPr lang="en-US" sz="1300">
              <a:latin typeface="Arial" panose="020B0604020202020204"/>
              <a:cs typeface="Arial" panose="020B0604020202020204"/>
            </a:endParaRPr>
          </a:p>
          <a:p>
            <a:endParaRPr lang="en-US" sz="1300"/>
          </a:p>
        </p:txBody>
      </p:sp>
      <p:pic>
        <p:nvPicPr>
          <p:cNvPr id="19" name="Picture 18" descr="VR-Logo-white-1-1024x27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43800" y="57150"/>
            <a:ext cx="1450975" cy="39560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0" y="0"/>
            <a:ext cx="9143999" cy="13716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47929" y="-6603"/>
            <a:ext cx="8008620" cy="627736"/>
          </a:xfrm>
          <a:prstGeom prst="rect">
            <a:avLst/>
          </a:prstGeom>
        </p:spPr>
        <p:txBody>
          <a:bodyPr vert="horz" wrap="square" lIns="0" tIns="301625" rIns="0" bIns="0" rtlCol="0">
            <a:spAutoFit/>
          </a:bodyPr>
          <a:lstStyle/>
          <a:p>
            <a:pPr marL="404495">
              <a:lnSpc>
                <a:spcPct val="100000"/>
              </a:lnSpc>
              <a:spcBef>
                <a:spcPts val="100"/>
              </a:spcBef>
            </a:pPr>
            <a:r>
              <a:rPr dirty="0"/>
              <a:t>Utilizing</a:t>
            </a:r>
            <a:r>
              <a:rPr spc="-114" dirty="0"/>
              <a:t> </a:t>
            </a:r>
            <a:r>
              <a:rPr dirty="0"/>
              <a:t>Advanced</a:t>
            </a:r>
            <a:r>
              <a:rPr spc="-60" dirty="0"/>
              <a:t> </a:t>
            </a:r>
            <a:r>
              <a:rPr spc="-20" dirty="0"/>
              <a:t>Tools</a:t>
            </a:r>
            <a:r>
              <a:rPr spc="-40" dirty="0"/>
              <a:t> </a:t>
            </a:r>
            <a:r>
              <a:t>for</a:t>
            </a:r>
            <a:r>
              <a:rPr spc="-55"/>
              <a:t> </a:t>
            </a:r>
            <a:r>
              <a:rPr lang="en-US"/>
              <a:t>IC</a:t>
            </a:r>
            <a:r>
              <a:rPr spc="-55"/>
              <a:t> </a:t>
            </a:r>
            <a:r>
              <a:rPr lang="en-US" spc="-55"/>
              <a:t>Design</a:t>
            </a:r>
            <a:r>
              <a:rPr spc="-15"/>
              <a:t> </a:t>
            </a:r>
            <a:r>
              <a:rPr dirty="0"/>
              <a:t>and</a:t>
            </a:r>
            <a:r>
              <a:rPr spc="-55" dirty="0"/>
              <a:t> </a:t>
            </a:r>
            <a:r>
              <a:rPr spc="-10" dirty="0"/>
              <a:t>Simulation</a:t>
            </a:r>
            <a:endParaRPr spc="-10" dirty="0"/>
          </a:p>
        </p:txBody>
      </p:sp>
      <p:grpSp>
        <p:nvGrpSpPr>
          <p:cNvPr id="4" name="object 4"/>
          <p:cNvGrpSpPr/>
          <p:nvPr/>
        </p:nvGrpSpPr>
        <p:grpSpPr>
          <a:xfrm>
            <a:off x="459181" y="1147699"/>
            <a:ext cx="8225790" cy="457200"/>
            <a:chOff x="459181" y="1147699"/>
            <a:chExt cx="8225790" cy="457200"/>
          </a:xfrm>
        </p:grpSpPr>
        <p:sp>
          <p:nvSpPr>
            <p:cNvPr id="5" name="object 5"/>
            <p:cNvSpPr/>
            <p:nvPr/>
          </p:nvSpPr>
          <p:spPr>
            <a:xfrm>
              <a:off x="478231" y="1376299"/>
              <a:ext cx="8187690" cy="0"/>
            </a:xfrm>
            <a:custGeom>
              <a:avLst/>
              <a:gdLst/>
              <a:ahLst/>
              <a:cxnLst/>
              <a:rect l="l" t="t" r="r" b="b"/>
              <a:pathLst>
                <a:path w="8187690">
                  <a:moveTo>
                    <a:pt x="0" y="0"/>
                  </a:moveTo>
                  <a:lnTo>
                    <a:pt x="8187613" y="0"/>
                  </a:lnTo>
                </a:path>
              </a:pathLst>
            </a:custGeom>
            <a:ln w="38100">
              <a:solidFill>
                <a:srgbClr val="0073D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087894" y="1147698"/>
              <a:ext cx="6918325" cy="457200"/>
            </a:xfrm>
            <a:custGeom>
              <a:avLst/>
              <a:gdLst/>
              <a:ahLst/>
              <a:cxnLst/>
              <a:rect l="l" t="t" r="r" b="b"/>
              <a:pathLst>
                <a:path w="6918325" h="457200">
                  <a:moveTo>
                    <a:pt x="457187" y="91440"/>
                  </a:moveTo>
                  <a:lnTo>
                    <a:pt x="365747" y="0"/>
                  </a:lnTo>
                  <a:lnTo>
                    <a:pt x="0" y="0"/>
                  </a:lnTo>
                  <a:lnTo>
                    <a:pt x="0" y="365760"/>
                  </a:lnTo>
                  <a:lnTo>
                    <a:pt x="91440" y="457200"/>
                  </a:lnTo>
                  <a:lnTo>
                    <a:pt x="457187" y="457200"/>
                  </a:lnTo>
                  <a:lnTo>
                    <a:pt x="457187" y="91440"/>
                  </a:lnTo>
                  <a:close/>
                </a:path>
                <a:path w="6918325" h="457200">
                  <a:moveTo>
                    <a:pt x="2611107" y="91440"/>
                  </a:moveTo>
                  <a:lnTo>
                    <a:pt x="2519667" y="0"/>
                  </a:lnTo>
                  <a:lnTo>
                    <a:pt x="2153907" y="0"/>
                  </a:lnTo>
                  <a:lnTo>
                    <a:pt x="2153907" y="365760"/>
                  </a:lnTo>
                  <a:lnTo>
                    <a:pt x="2245347" y="457200"/>
                  </a:lnTo>
                  <a:lnTo>
                    <a:pt x="2611107" y="457200"/>
                  </a:lnTo>
                  <a:lnTo>
                    <a:pt x="2611107" y="91440"/>
                  </a:lnTo>
                  <a:close/>
                </a:path>
                <a:path w="6918325" h="457200">
                  <a:moveTo>
                    <a:pt x="4764646" y="91440"/>
                  </a:moveTo>
                  <a:lnTo>
                    <a:pt x="4673206" y="0"/>
                  </a:lnTo>
                  <a:lnTo>
                    <a:pt x="4307446" y="0"/>
                  </a:lnTo>
                  <a:lnTo>
                    <a:pt x="4307446" y="365760"/>
                  </a:lnTo>
                  <a:lnTo>
                    <a:pt x="4398886" y="457200"/>
                  </a:lnTo>
                  <a:lnTo>
                    <a:pt x="4764646" y="457200"/>
                  </a:lnTo>
                  <a:lnTo>
                    <a:pt x="4764646" y="91440"/>
                  </a:lnTo>
                  <a:close/>
                </a:path>
                <a:path w="6918325" h="457200">
                  <a:moveTo>
                    <a:pt x="6918185" y="91440"/>
                  </a:moveTo>
                  <a:lnTo>
                    <a:pt x="6826745" y="0"/>
                  </a:lnTo>
                  <a:lnTo>
                    <a:pt x="6460985" y="0"/>
                  </a:lnTo>
                  <a:lnTo>
                    <a:pt x="6460985" y="365760"/>
                  </a:lnTo>
                  <a:lnTo>
                    <a:pt x="6552425" y="457200"/>
                  </a:lnTo>
                  <a:lnTo>
                    <a:pt x="6918185" y="457200"/>
                  </a:lnTo>
                  <a:lnTo>
                    <a:pt x="6918185" y="91440"/>
                  </a:lnTo>
                  <a:close/>
                </a:path>
              </a:pathLst>
            </a:custGeom>
            <a:solidFill>
              <a:srgbClr val="0073D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/>
          <p:nvPr/>
        </p:nvSpPr>
        <p:spPr>
          <a:xfrm>
            <a:off x="1229969" y="1197355"/>
            <a:ext cx="173990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spc="-50" dirty="0">
                <a:solidFill>
                  <a:srgbClr val="FFFFFF"/>
                </a:solidFill>
                <a:latin typeface="Arial MT"/>
                <a:cs typeface="Arial MT"/>
              </a:rPr>
              <a:t>1</a:t>
            </a:r>
            <a:endParaRPr sz="2100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39902" y="3085406"/>
            <a:ext cx="1703070" cy="995401"/>
          </a:xfrm>
          <a:prstGeom prst="rect">
            <a:avLst/>
          </a:prstGeom>
        </p:spPr>
        <p:txBody>
          <a:bodyPr vert="horz" wrap="square" lIns="0" tIns="46990" rIns="0" bIns="0" rtlCol="0">
            <a:spAutoFit/>
          </a:bodyPr>
          <a:lstStyle/>
          <a:p>
            <a:pPr marL="12700" marR="5080">
              <a:lnSpc>
                <a:spcPct val="80000"/>
              </a:lnSpc>
              <a:spcBef>
                <a:spcPts val="370"/>
              </a:spcBef>
            </a:pPr>
            <a:r>
              <a:rPr sz="1100" dirty="0">
                <a:solidFill>
                  <a:srgbClr val="FFFFFF"/>
                </a:solidFill>
                <a:latin typeface="Arial MT"/>
                <a:cs typeface="Arial MT"/>
              </a:rPr>
              <a:t>Our</a:t>
            </a:r>
            <a:r>
              <a:rPr sz="11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FFFFFF"/>
                </a:solidFill>
                <a:latin typeface="Arial MT"/>
                <a:cs typeface="Arial MT"/>
              </a:rPr>
              <a:t>talented</a:t>
            </a:r>
            <a:r>
              <a:rPr sz="11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Arial MT"/>
                <a:cs typeface="Arial MT"/>
              </a:rPr>
              <a:t>engineers </a:t>
            </a:r>
            <a:r>
              <a:rPr sz="1100">
                <a:solidFill>
                  <a:srgbClr val="FFFFFF"/>
                </a:solidFill>
                <a:latin typeface="Arial MT"/>
                <a:cs typeface="Arial MT"/>
              </a:rPr>
              <a:t>leverage</a:t>
            </a:r>
            <a:r>
              <a:rPr sz="1100" spc="-4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lang="en-US" sz="1100">
                <a:solidFill>
                  <a:srgbClr val="FFFFFF"/>
                </a:solidFill>
                <a:latin typeface="Arial MT"/>
                <a:cs typeface="Arial MT"/>
              </a:rPr>
              <a:t>Synopsys </a:t>
            </a:r>
            <a:r>
              <a:rPr sz="1100" spc="-25">
                <a:solidFill>
                  <a:srgbClr val="FFFFFF"/>
                </a:solidFill>
                <a:latin typeface="Arial MT"/>
                <a:cs typeface="Arial MT"/>
              </a:rPr>
              <a:t>and </a:t>
            </a:r>
            <a:r>
              <a:rPr sz="1100" dirty="0">
                <a:solidFill>
                  <a:srgbClr val="FFFFFF"/>
                </a:solidFill>
                <a:latin typeface="Arial MT"/>
                <a:cs typeface="Arial MT"/>
              </a:rPr>
              <a:t>Cadence</a:t>
            </a:r>
            <a:r>
              <a:rPr sz="11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FFFFFF"/>
                </a:solidFill>
                <a:latin typeface="Arial MT"/>
                <a:cs typeface="Arial MT"/>
              </a:rPr>
              <a:t>tools</a:t>
            </a:r>
            <a:r>
              <a:rPr sz="11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11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Arial MT"/>
                <a:cs typeface="Arial MT"/>
              </a:rPr>
              <a:t>create </a:t>
            </a:r>
            <a:r>
              <a:rPr sz="1100">
                <a:solidFill>
                  <a:srgbClr val="FFFFFF"/>
                </a:solidFill>
                <a:latin typeface="Arial MT"/>
                <a:cs typeface="Arial MT"/>
              </a:rPr>
              <a:t>precise</a:t>
            </a:r>
            <a:r>
              <a:rPr sz="1100" spc="-4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lang="en-US" sz="1100">
                <a:solidFill>
                  <a:srgbClr val="FFFFFF"/>
                </a:solidFill>
                <a:latin typeface="Arial MT"/>
                <a:cs typeface="Arial MT"/>
              </a:rPr>
              <a:t>IC</a:t>
            </a:r>
            <a:r>
              <a:rPr sz="1100" spc="-3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FFFFFF"/>
                </a:solidFill>
                <a:latin typeface="Arial MT"/>
                <a:cs typeface="Arial MT"/>
              </a:rPr>
              <a:t>layouts</a:t>
            </a:r>
            <a:r>
              <a:rPr sz="11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100" spc="-25" dirty="0">
                <a:solidFill>
                  <a:srgbClr val="FFFFFF"/>
                </a:solidFill>
                <a:latin typeface="Arial MT"/>
                <a:cs typeface="Arial MT"/>
              </a:rPr>
              <a:t>and </a:t>
            </a:r>
            <a:r>
              <a:rPr sz="1100" spc="-10" dirty="0">
                <a:solidFill>
                  <a:srgbClr val="FFFFFF"/>
                </a:solidFill>
                <a:latin typeface="Arial MT"/>
                <a:cs typeface="Arial MT"/>
              </a:rPr>
              <a:t>simulations, </a:t>
            </a:r>
            <a:r>
              <a:rPr sz="1100" dirty="0">
                <a:solidFill>
                  <a:srgbClr val="FFFFFF"/>
                </a:solidFill>
                <a:latin typeface="Arial MT"/>
                <a:cs typeface="Arial MT"/>
              </a:rPr>
              <a:t>ensuring </a:t>
            </a:r>
            <a:r>
              <a:rPr sz="1100" spc="-20" dirty="0">
                <a:solidFill>
                  <a:srgbClr val="FFFFFF"/>
                </a:solidFill>
                <a:latin typeface="Arial MT"/>
                <a:cs typeface="Arial MT"/>
              </a:rPr>
              <a:t>high </a:t>
            </a:r>
            <a:r>
              <a:rPr sz="1100" dirty="0">
                <a:solidFill>
                  <a:srgbClr val="FFFFFF"/>
                </a:solidFill>
                <a:latin typeface="Arial MT"/>
                <a:cs typeface="Arial MT"/>
              </a:rPr>
              <a:t>quality</a:t>
            </a:r>
            <a:r>
              <a:rPr sz="11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11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FFFFFF"/>
                </a:solidFill>
                <a:latin typeface="Arial MT"/>
                <a:cs typeface="Arial MT"/>
              </a:rPr>
              <a:t>efficiency</a:t>
            </a:r>
            <a:r>
              <a:rPr sz="11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sz="1100" spc="-25" dirty="0">
                <a:solidFill>
                  <a:srgbClr val="FFFFFF"/>
                </a:solidFill>
                <a:latin typeface="Arial MT"/>
                <a:cs typeface="Arial MT"/>
              </a:rPr>
              <a:t> the </a:t>
            </a:r>
            <a:r>
              <a:rPr sz="1100" dirty="0">
                <a:solidFill>
                  <a:srgbClr val="FFFFFF"/>
                </a:solidFill>
                <a:latin typeface="Arial MT"/>
                <a:cs typeface="Arial MT"/>
              </a:rPr>
              <a:t>design</a:t>
            </a:r>
            <a:r>
              <a:rPr sz="11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Arial MT"/>
                <a:cs typeface="Arial MT"/>
              </a:rPr>
              <a:t>process.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39902" y="1934972"/>
            <a:ext cx="1668780" cy="918200"/>
          </a:xfrm>
          <a:prstGeom prst="rect">
            <a:avLst/>
          </a:prstGeom>
        </p:spPr>
        <p:txBody>
          <a:bodyPr vert="horz" wrap="square" lIns="0" tIns="55880" rIns="0" bIns="0" rtlCol="0">
            <a:spAutoFit/>
          </a:bodyPr>
          <a:lstStyle/>
          <a:p>
            <a:pPr marL="12700" marR="5080">
              <a:lnSpc>
                <a:spcPct val="80000"/>
              </a:lnSpc>
              <a:spcBef>
                <a:spcPts val="440"/>
              </a:spcBef>
            </a:pPr>
            <a:r>
              <a:rPr sz="1400" b="1" dirty="0">
                <a:solidFill>
                  <a:srgbClr val="0073DF"/>
                </a:solidFill>
                <a:latin typeface="Arial" panose="020B0604020202020204"/>
                <a:cs typeface="Arial" panose="020B0604020202020204"/>
              </a:rPr>
              <a:t>Expertise</a:t>
            </a:r>
            <a:r>
              <a:rPr sz="1400" b="1" spc="-55" dirty="0">
                <a:solidFill>
                  <a:srgbClr val="0073D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b="1">
                <a:solidFill>
                  <a:srgbClr val="0073DF"/>
                </a:solidFill>
                <a:latin typeface="Arial" panose="020B0604020202020204"/>
                <a:cs typeface="Arial" panose="020B0604020202020204"/>
              </a:rPr>
              <a:t>in</a:t>
            </a:r>
            <a:r>
              <a:rPr sz="1400" b="1" spc="-20">
                <a:solidFill>
                  <a:srgbClr val="0073D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sz="1400" b="1" spc="-20">
                <a:solidFill>
                  <a:srgbClr val="0073DF"/>
                </a:solidFill>
                <a:latin typeface="Arial" panose="020B0604020202020204"/>
                <a:cs typeface="Arial" panose="020B0604020202020204"/>
              </a:rPr>
              <a:t>Synopsys </a:t>
            </a:r>
            <a:r>
              <a:rPr sz="1400" b="1">
                <a:solidFill>
                  <a:srgbClr val="0073DF"/>
                </a:solidFill>
                <a:latin typeface="Arial" panose="020B0604020202020204"/>
                <a:cs typeface="Arial" panose="020B0604020202020204"/>
              </a:rPr>
              <a:t>and</a:t>
            </a:r>
            <a:r>
              <a:rPr sz="1400" b="1" spc="-35">
                <a:solidFill>
                  <a:srgbClr val="0073D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b="1" dirty="0">
                <a:solidFill>
                  <a:srgbClr val="0073DF"/>
                </a:solidFill>
                <a:latin typeface="Arial" panose="020B0604020202020204"/>
                <a:cs typeface="Arial" panose="020B0604020202020204"/>
              </a:rPr>
              <a:t>Cadence</a:t>
            </a:r>
            <a:r>
              <a:rPr sz="1400" b="1" spc="-50" dirty="0">
                <a:solidFill>
                  <a:srgbClr val="0073D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b="1" spc="-25">
                <a:solidFill>
                  <a:srgbClr val="0073DF"/>
                </a:solidFill>
                <a:latin typeface="Arial" panose="020B0604020202020204"/>
                <a:cs typeface="Arial" panose="020B0604020202020204"/>
              </a:rPr>
              <a:t>for </a:t>
            </a:r>
            <a:r>
              <a:rPr lang="en-US" sz="1400" b="1">
                <a:solidFill>
                  <a:srgbClr val="0073DF"/>
                </a:solidFill>
                <a:latin typeface="Arial" panose="020B0604020202020204"/>
                <a:cs typeface="Arial" panose="020B0604020202020204"/>
              </a:rPr>
              <a:t>IC</a:t>
            </a:r>
            <a:r>
              <a:rPr sz="1400" b="1" spc="-25">
                <a:solidFill>
                  <a:srgbClr val="0073D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b="1" dirty="0">
                <a:solidFill>
                  <a:srgbClr val="0073DF"/>
                </a:solidFill>
                <a:latin typeface="Arial" panose="020B0604020202020204"/>
                <a:cs typeface="Arial" panose="020B0604020202020204"/>
              </a:rPr>
              <a:t>Design</a:t>
            </a:r>
            <a:r>
              <a:rPr sz="1400" b="1" spc="-35" dirty="0">
                <a:solidFill>
                  <a:srgbClr val="0073D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b="1" spc="-25" dirty="0">
                <a:solidFill>
                  <a:srgbClr val="0073DF"/>
                </a:solidFill>
                <a:latin typeface="Arial" panose="020B0604020202020204"/>
                <a:cs typeface="Arial" panose="020B0604020202020204"/>
              </a:rPr>
              <a:t>and </a:t>
            </a:r>
            <a:r>
              <a:rPr sz="1400" b="1" spc="-10" dirty="0">
                <a:solidFill>
                  <a:srgbClr val="0073DF"/>
                </a:solidFill>
                <a:latin typeface="Arial" panose="020B0604020202020204"/>
                <a:cs typeface="Arial" panose="020B0604020202020204"/>
              </a:rPr>
              <a:t>Simulation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384296" y="1197355"/>
            <a:ext cx="173990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spc="-50" dirty="0">
                <a:solidFill>
                  <a:srgbClr val="FFFFFF"/>
                </a:solidFill>
                <a:latin typeface="Arial MT"/>
                <a:cs typeface="Arial MT"/>
              </a:rPr>
              <a:t>2</a:t>
            </a:r>
            <a:endParaRPr sz="2100">
              <a:latin typeface="Arial MT"/>
              <a:cs typeface="Arial M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643377" y="2853690"/>
            <a:ext cx="1718945" cy="995401"/>
          </a:xfrm>
          <a:prstGeom prst="rect">
            <a:avLst/>
          </a:prstGeom>
        </p:spPr>
        <p:txBody>
          <a:bodyPr vert="horz" wrap="square" lIns="0" tIns="46990" rIns="0" bIns="0" rtlCol="0">
            <a:spAutoFit/>
          </a:bodyPr>
          <a:lstStyle/>
          <a:p>
            <a:pPr marL="12700" marR="5080">
              <a:lnSpc>
                <a:spcPct val="80000"/>
              </a:lnSpc>
              <a:spcBef>
                <a:spcPts val="370"/>
              </a:spcBef>
            </a:pPr>
            <a:r>
              <a:rPr sz="1100" dirty="0">
                <a:solidFill>
                  <a:srgbClr val="FFFFFF"/>
                </a:solidFill>
                <a:latin typeface="Arial MT"/>
                <a:cs typeface="Arial MT"/>
              </a:rPr>
              <a:t>We</a:t>
            </a:r>
            <a:r>
              <a:rPr sz="11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FFFFFF"/>
                </a:solidFill>
                <a:latin typeface="Arial MT"/>
                <a:cs typeface="Arial MT"/>
              </a:rPr>
              <a:t>employ</a:t>
            </a:r>
            <a:r>
              <a:rPr sz="1100" spc="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Arial MT"/>
                <a:cs typeface="Arial MT"/>
              </a:rPr>
              <a:t>cutting-</a:t>
            </a:r>
            <a:r>
              <a:rPr sz="1100" spc="-20" dirty="0">
                <a:solidFill>
                  <a:srgbClr val="FFFFFF"/>
                </a:solidFill>
                <a:latin typeface="Arial MT"/>
                <a:cs typeface="Arial MT"/>
              </a:rPr>
              <a:t>edge </a:t>
            </a:r>
            <a:r>
              <a:rPr sz="1100" dirty="0">
                <a:solidFill>
                  <a:srgbClr val="FFFFFF"/>
                </a:solidFill>
                <a:latin typeface="Arial MT"/>
                <a:cs typeface="Arial MT"/>
              </a:rPr>
              <a:t>design</a:t>
            </a:r>
            <a:r>
              <a:rPr sz="11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FFFFFF"/>
                </a:solidFill>
                <a:latin typeface="Arial MT"/>
                <a:cs typeface="Arial MT"/>
              </a:rPr>
              <a:t>techniques</a:t>
            </a:r>
            <a:r>
              <a:rPr sz="1100" spc="-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100" spc="-25">
                <a:solidFill>
                  <a:srgbClr val="FFFFFF"/>
                </a:solidFill>
                <a:latin typeface="Arial MT"/>
                <a:cs typeface="Arial MT"/>
              </a:rPr>
              <a:t>to </a:t>
            </a:r>
            <a:r>
              <a:rPr sz="1100">
                <a:solidFill>
                  <a:srgbClr val="FFFFFF"/>
                </a:solidFill>
                <a:latin typeface="Arial MT"/>
                <a:cs typeface="Arial MT"/>
              </a:rPr>
              <a:t>develop</a:t>
            </a:r>
            <a:r>
              <a:rPr sz="1100" spc="-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lang="en-US" sz="1100" spc="-25">
                <a:solidFill>
                  <a:srgbClr val="FFFFFF"/>
                </a:solidFill>
                <a:latin typeface="Arial MT"/>
                <a:cs typeface="Arial MT"/>
              </a:rPr>
              <a:t>integrated circuit </a:t>
            </a:r>
            <a:r>
              <a:rPr sz="1100">
                <a:solidFill>
                  <a:srgbClr val="FFFFFF"/>
                </a:solidFill>
                <a:latin typeface="Arial MT"/>
                <a:cs typeface="Arial MT"/>
              </a:rPr>
              <a:t>that</a:t>
            </a:r>
            <a:r>
              <a:rPr sz="1100" spc="-5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100" spc="-20" dirty="0">
                <a:solidFill>
                  <a:srgbClr val="FFFFFF"/>
                </a:solidFill>
                <a:latin typeface="Arial MT"/>
                <a:cs typeface="Arial MT"/>
              </a:rPr>
              <a:t>meet</a:t>
            </a:r>
            <a:r>
              <a:rPr sz="1100" spc="5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11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FFFFFF"/>
                </a:solidFill>
                <a:latin typeface="Arial MT"/>
                <a:cs typeface="Arial MT"/>
              </a:rPr>
              <a:t>demands</a:t>
            </a:r>
            <a:r>
              <a:rPr sz="11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11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Arial MT"/>
                <a:cs typeface="Arial MT"/>
              </a:rPr>
              <a:t>high-speed </a:t>
            </a:r>
            <a:r>
              <a:rPr sz="1100">
                <a:solidFill>
                  <a:srgbClr val="FFFFFF"/>
                </a:solidFill>
                <a:latin typeface="Arial MT"/>
                <a:cs typeface="Arial MT"/>
              </a:rPr>
              <a:t>digital,</a:t>
            </a:r>
            <a:r>
              <a:rPr lang="en-US" sz="1100">
                <a:solidFill>
                  <a:srgbClr val="FFFFFF"/>
                </a:solidFill>
                <a:latin typeface="Arial MT"/>
                <a:cs typeface="Arial MT"/>
              </a:rPr>
              <a:t> analog and</a:t>
            </a:r>
            <a:r>
              <a:rPr sz="1100" spc="-3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100" spc="-10">
                <a:solidFill>
                  <a:srgbClr val="FFFFFF"/>
                </a:solidFill>
                <a:latin typeface="Arial MT"/>
                <a:cs typeface="Arial MT"/>
              </a:rPr>
              <a:t>mixed-</a:t>
            </a:r>
            <a:r>
              <a:rPr sz="1100">
                <a:solidFill>
                  <a:srgbClr val="FFFFFF"/>
                </a:solidFill>
                <a:latin typeface="Arial MT"/>
                <a:cs typeface="Arial MT"/>
              </a:rPr>
              <a:t>signal</a:t>
            </a:r>
            <a:r>
              <a:rPr lang="en-US" sz="110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100" spc="-10">
                <a:solidFill>
                  <a:srgbClr val="FFFFFF"/>
                </a:solidFill>
                <a:latin typeface="Arial MT"/>
                <a:cs typeface="Arial MT"/>
              </a:rPr>
              <a:t>applications</a:t>
            </a:r>
            <a:r>
              <a:rPr sz="1100" spc="-10" dirty="0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643377" y="1934718"/>
            <a:ext cx="1639570" cy="749935"/>
          </a:xfrm>
          <a:prstGeom prst="rect">
            <a:avLst/>
          </a:prstGeom>
        </p:spPr>
        <p:txBody>
          <a:bodyPr vert="horz" wrap="square" lIns="0" tIns="55880" rIns="0" bIns="0" rtlCol="0">
            <a:spAutoFit/>
          </a:bodyPr>
          <a:lstStyle/>
          <a:p>
            <a:pPr marL="12700" marR="5080">
              <a:lnSpc>
                <a:spcPct val="80000"/>
              </a:lnSpc>
              <a:spcBef>
                <a:spcPts val="440"/>
              </a:spcBef>
            </a:pPr>
            <a:r>
              <a:rPr sz="1400" b="1">
                <a:solidFill>
                  <a:srgbClr val="0073DF"/>
                </a:solidFill>
                <a:latin typeface="Arial" panose="020B0604020202020204"/>
                <a:cs typeface="Arial" panose="020B0604020202020204"/>
              </a:rPr>
              <a:t>Advanced</a:t>
            </a:r>
            <a:r>
              <a:rPr sz="1400" b="1" spc="-70">
                <a:solidFill>
                  <a:srgbClr val="0073D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sz="1400" b="1" spc="-25">
                <a:solidFill>
                  <a:srgbClr val="0073DF"/>
                </a:solidFill>
                <a:latin typeface="Arial" panose="020B0604020202020204"/>
                <a:cs typeface="Arial" panose="020B0604020202020204"/>
              </a:rPr>
              <a:t>ICs</a:t>
            </a:r>
            <a:r>
              <a:rPr sz="1400" b="1" spc="-25">
                <a:solidFill>
                  <a:srgbClr val="0073D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b="1" dirty="0">
                <a:solidFill>
                  <a:srgbClr val="0073DF"/>
                </a:solidFill>
                <a:latin typeface="Arial" panose="020B0604020202020204"/>
                <a:cs typeface="Arial" panose="020B0604020202020204"/>
              </a:rPr>
              <a:t>Design</a:t>
            </a:r>
            <a:r>
              <a:rPr sz="1400" b="1" spc="-45" dirty="0">
                <a:solidFill>
                  <a:srgbClr val="0073D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b="1" spc="-10" dirty="0">
                <a:solidFill>
                  <a:srgbClr val="0073DF"/>
                </a:solidFill>
                <a:latin typeface="Arial" panose="020B0604020202020204"/>
                <a:cs typeface="Arial" panose="020B0604020202020204"/>
              </a:rPr>
              <a:t>Techniques </a:t>
            </a:r>
            <a:r>
              <a:rPr sz="1400" b="1" dirty="0">
                <a:solidFill>
                  <a:srgbClr val="0073DF"/>
                </a:solidFill>
                <a:latin typeface="Arial" panose="020B0604020202020204"/>
                <a:cs typeface="Arial" panose="020B0604020202020204"/>
              </a:rPr>
              <a:t>for</a:t>
            </a:r>
            <a:r>
              <a:rPr sz="1400" b="1" spc="-5" dirty="0">
                <a:solidFill>
                  <a:srgbClr val="0073D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b="1" spc="-10" dirty="0">
                <a:solidFill>
                  <a:srgbClr val="0073DF"/>
                </a:solidFill>
                <a:latin typeface="Arial" panose="020B0604020202020204"/>
                <a:cs typeface="Arial" panose="020B0604020202020204"/>
              </a:rPr>
              <a:t>High-</a:t>
            </a:r>
            <a:r>
              <a:rPr sz="1400" b="1" spc="-20" dirty="0">
                <a:solidFill>
                  <a:srgbClr val="0073DF"/>
                </a:solidFill>
                <a:latin typeface="Arial" panose="020B0604020202020204"/>
                <a:cs typeface="Arial" panose="020B0604020202020204"/>
              </a:rPr>
              <a:t>Speed </a:t>
            </a:r>
            <a:r>
              <a:rPr sz="1400" b="1" spc="-10" dirty="0">
                <a:solidFill>
                  <a:srgbClr val="0073DF"/>
                </a:solidFill>
                <a:latin typeface="Arial" panose="020B0604020202020204"/>
                <a:cs typeface="Arial" panose="020B0604020202020204"/>
              </a:rPr>
              <a:t>Applications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538342" y="1197355"/>
            <a:ext cx="173990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spc="-50" dirty="0">
                <a:solidFill>
                  <a:srgbClr val="FFFFFF"/>
                </a:solidFill>
                <a:latin typeface="Arial MT"/>
                <a:cs typeface="Arial MT"/>
              </a:rPr>
              <a:t>3</a:t>
            </a:r>
            <a:endParaRPr sz="2100">
              <a:latin typeface="Arial MT"/>
              <a:cs typeface="Arial MT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752847" y="2865501"/>
            <a:ext cx="1724025" cy="995401"/>
          </a:xfrm>
          <a:prstGeom prst="rect">
            <a:avLst/>
          </a:prstGeom>
        </p:spPr>
        <p:txBody>
          <a:bodyPr vert="horz" wrap="square" lIns="0" tIns="46990" rIns="0" bIns="0" rtlCol="0">
            <a:spAutoFit/>
          </a:bodyPr>
          <a:lstStyle/>
          <a:p>
            <a:pPr marL="12700" marR="5080">
              <a:lnSpc>
                <a:spcPct val="80000"/>
              </a:lnSpc>
              <a:spcBef>
                <a:spcPts val="370"/>
              </a:spcBef>
            </a:pPr>
            <a:r>
              <a:rPr sz="1100" dirty="0">
                <a:solidFill>
                  <a:srgbClr val="FFFFFF"/>
                </a:solidFill>
                <a:latin typeface="Arial MT"/>
                <a:cs typeface="Arial MT"/>
              </a:rPr>
              <a:t>Our</a:t>
            </a:r>
            <a:r>
              <a:rPr sz="11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FFFFFF"/>
                </a:solidFill>
                <a:latin typeface="Arial MT"/>
                <a:cs typeface="Arial MT"/>
              </a:rPr>
              <a:t>team</a:t>
            </a:r>
            <a:r>
              <a:rPr sz="11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FFFFFF"/>
                </a:solidFill>
                <a:latin typeface="Arial MT"/>
                <a:cs typeface="Arial MT"/>
              </a:rPr>
              <a:t>uses</a:t>
            </a:r>
            <a:r>
              <a:rPr sz="11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Arial MT"/>
                <a:cs typeface="Arial MT"/>
              </a:rPr>
              <a:t>advanced </a:t>
            </a:r>
            <a:r>
              <a:rPr sz="1100" dirty="0">
                <a:solidFill>
                  <a:srgbClr val="FFFFFF"/>
                </a:solidFill>
                <a:latin typeface="Arial MT"/>
                <a:cs typeface="Arial MT"/>
              </a:rPr>
              <a:t>simulation</a:t>
            </a:r>
            <a:r>
              <a:rPr sz="11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FFFFFF"/>
                </a:solidFill>
                <a:latin typeface="Arial MT"/>
                <a:cs typeface="Arial MT"/>
              </a:rPr>
              <a:t>tools</a:t>
            </a:r>
            <a:r>
              <a:rPr sz="11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11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Arial MT"/>
                <a:cs typeface="Arial MT"/>
              </a:rPr>
              <a:t>analyze </a:t>
            </a:r>
            <a:r>
              <a:rPr sz="1100" dirty="0">
                <a:solidFill>
                  <a:srgbClr val="FFFFFF"/>
                </a:solidFill>
                <a:latin typeface="Arial MT"/>
                <a:cs typeface="Arial MT"/>
              </a:rPr>
              <a:t>signal</a:t>
            </a:r>
            <a:r>
              <a:rPr sz="11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FFFFFF"/>
                </a:solidFill>
                <a:latin typeface="Arial MT"/>
                <a:cs typeface="Arial MT"/>
              </a:rPr>
              <a:t>integrity</a:t>
            </a:r>
            <a:r>
              <a:rPr sz="1100" spc="-6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FFFFFF"/>
                </a:solidFill>
                <a:latin typeface="Arial MT"/>
                <a:cs typeface="Arial MT"/>
              </a:rPr>
              <a:t>(SI),</a:t>
            </a:r>
            <a:r>
              <a:rPr sz="1100" spc="-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100" spc="-20" dirty="0">
                <a:solidFill>
                  <a:srgbClr val="FFFFFF"/>
                </a:solidFill>
                <a:latin typeface="Arial MT"/>
                <a:cs typeface="Arial MT"/>
              </a:rPr>
              <a:t>power </a:t>
            </a:r>
            <a:r>
              <a:rPr sz="1100" dirty="0">
                <a:solidFill>
                  <a:srgbClr val="FFFFFF"/>
                </a:solidFill>
                <a:latin typeface="Arial MT"/>
                <a:cs typeface="Arial MT"/>
              </a:rPr>
              <a:t>integrity</a:t>
            </a:r>
            <a:r>
              <a:rPr sz="11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FFFFFF"/>
                </a:solidFill>
                <a:latin typeface="Arial MT"/>
                <a:cs typeface="Arial MT"/>
              </a:rPr>
              <a:t>(PI),</a:t>
            </a:r>
            <a:r>
              <a:rPr sz="11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11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Arial MT"/>
                <a:cs typeface="Arial MT"/>
              </a:rPr>
              <a:t>power </a:t>
            </a:r>
            <a:r>
              <a:rPr sz="1100" dirty="0">
                <a:solidFill>
                  <a:srgbClr val="FFFFFF"/>
                </a:solidFill>
                <a:latin typeface="Arial MT"/>
                <a:cs typeface="Arial MT"/>
              </a:rPr>
              <a:t>distribution</a:t>
            </a:r>
            <a:r>
              <a:rPr sz="11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FFFFFF"/>
                </a:solidFill>
                <a:latin typeface="Arial MT"/>
                <a:cs typeface="Arial MT"/>
              </a:rPr>
              <a:t>networks</a:t>
            </a:r>
            <a:r>
              <a:rPr sz="1100" spc="-6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100" spc="-20" dirty="0">
                <a:solidFill>
                  <a:srgbClr val="FFFFFF"/>
                </a:solidFill>
                <a:latin typeface="Arial MT"/>
                <a:cs typeface="Arial MT"/>
              </a:rPr>
              <a:t>(PDN) </a:t>
            </a:r>
            <a:r>
              <a:rPr sz="1100" dirty="0">
                <a:solidFill>
                  <a:srgbClr val="FFFFFF"/>
                </a:solidFill>
                <a:latin typeface="Arial MT"/>
                <a:cs typeface="Arial MT"/>
              </a:rPr>
              <a:t>for</a:t>
            </a:r>
            <a:r>
              <a:rPr sz="11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100">
                <a:solidFill>
                  <a:srgbClr val="FFFFFF"/>
                </a:solidFill>
                <a:latin typeface="Arial MT"/>
                <a:cs typeface="Arial MT"/>
              </a:rPr>
              <a:t>improved</a:t>
            </a:r>
            <a:r>
              <a:rPr sz="11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lang="en-US" sz="1100" spc="-25">
                <a:solidFill>
                  <a:srgbClr val="FFFFFF"/>
                </a:solidFill>
                <a:latin typeface="Arial MT"/>
                <a:cs typeface="Arial MT"/>
              </a:rPr>
              <a:t>high speed</a:t>
            </a:r>
            <a:r>
              <a:rPr sz="1100" spc="-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Arial MT"/>
                <a:cs typeface="Arial MT"/>
              </a:rPr>
              <a:t>performance.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746752" y="1934718"/>
            <a:ext cx="1340485" cy="749935"/>
          </a:xfrm>
          <a:prstGeom prst="rect">
            <a:avLst/>
          </a:prstGeom>
        </p:spPr>
        <p:txBody>
          <a:bodyPr vert="horz" wrap="square" lIns="0" tIns="55880" rIns="0" bIns="0" rtlCol="0">
            <a:spAutoFit/>
          </a:bodyPr>
          <a:lstStyle/>
          <a:p>
            <a:pPr marL="12700" marR="5080">
              <a:lnSpc>
                <a:spcPct val="80000"/>
              </a:lnSpc>
              <a:spcBef>
                <a:spcPts val="440"/>
              </a:spcBef>
            </a:pPr>
            <a:r>
              <a:rPr sz="1400" b="1" spc="-10" dirty="0">
                <a:solidFill>
                  <a:srgbClr val="0073DF"/>
                </a:solidFill>
                <a:latin typeface="Arial" panose="020B0604020202020204"/>
                <a:cs typeface="Arial" panose="020B0604020202020204"/>
              </a:rPr>
              <a:t>Simulation Capabilities</a:t>
            </a:r>
            <a:r>
              <a:rPr sz="1400" b="1" spc="10" dirty="0">
                <a:solidFill>
                  <a:srgbClr val="0073D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b="1" spc="-25" dirty="0">
                <a:solidFill>
                  <a:srgbClr val="0073DF"/>
                </a:solidFill>
                <a:latin typeface="Arial" panose="020B0604020202020204"/>
                <a:cs typeface="Arial" panose="020B0604020202020204"/>
              </a:rPr>
              <a:t>to </a:t>
            </a:r>
            <a:r>
              <a:rPr sz="1400" b="1" dirty="0">
                <a:solidFill>
                  <a:srgbClr val="0073DF"/>
                </a:solidFill>
                <a:latin typeface="Arial" panose="020B0604020202020204"/>
                <a:cs typeface="Arial" panose="020B0604020202020204"/>
              </a:rPr>
              <a:t>Ensure</a:t>
            </a:r>
            <a:r>
              <a:rPr sz="1400" b="1" spc="-50" dirty="0">
                <a:solidFill>
                  <a:srgbClr val="0073D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b="1" spc="-10" dirty="0">
                <a:solidFill>
                  <a:srgbClr val="0073DF"/>
                </a:solidFill>
                <a:latin typeface="Arial" panose="020B0604020202020204"/>
                <a:cs typeface="Arial" panose="020B0604020202020204"/>
              </a:rPr>
              <a:t>Optimal Performance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692008" y="1197355"/>
            <a:ext cx="173990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spc="-50" dirty="0">
                <a:solidFill>
                  <a:srgbClr val="FFFFFF"/>
                </a:solidFill>
                <a:latin typeface="Arial MT"/>
                <a:cs typeface="Arial MT"/>
              </a:rPr>
              <a:t>4</a:t>
            </a:r>
            <a:endParaRPr sz="2100">
              <a:latin typeface="Arial MT"/>
              <a:cs typeface="Arial MT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850126" y="1934718"/>
            <a:ext cx="1396365" cy="749935"/>
          </a:xfrm>
          <a:prstGeom prst="rect">
            <a:avLst/>
          </a:prstGeom>
        </p:spPr>
        <p:txBody>
          <a:bodyPr vert="horz" wrap="square" lIns="0" tIns="55880" rIns="0" bIns="0" rtlCol="0">
            <a:spAutoFit/>
          </a:bodyPr>
          <a:lstStyle/>
          <a:p>
            <a:pPr marL="12700" marR="5080" algn="just">
              <a:lnSpc>
                <a:spcPct val="80000"/>
              </a:lnSpc>
              <a:spcBef>
                <a:spcPts val="440"/>
              </a:spcBef>
            </a:pPr>
            <a:r>
              <a:rPr sz="1400" b="1" spc="-10" dirty="0">
                <a:solidFill>
                  <a:srgbClr val="0073DF"/>
                </a:solidFill>
                <a:latin typeface="Arial" panose="020B0604020202020204"/>
                <a:cs typeface="Arial" panose="020B0604020202020204"/>
              </a:rPr>
              <a:t>Comprehensive </a:t>
            </a:r>
            <a:r>
              <a:rPr sz="1400" b="1" dirty="0">
                <a:solidFill>
                  <a:srgbClr val="0073DF"/>
                </a:solidFill>
                <a:latin typeface="Arial" panose="020B0604020202020204"/>
                <a:cs typeface="Arial" panose="020B0604020202020204"/>
              </a:rPr>
              <a:t>Design</a:t>
            </a:r>
            <a:r>
              <a:rPr sz="1400" b="1" spc="-45" dirty="0">
                <a:solidFill>
                  <a:srgbClr val="0073D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b="1" spc="-10" dirty="0">
                <a:solidFill>
                  <a:srgbClr val="0073DF"/>
                </a:solidFill>
                <a:latin typeface="Arial" panose="020B0604020202020204"/>
                <a:cs typeface="Arial" panose="020B0604020202020204"/>
              </a:rPr>
              <a:t>Support </a:t>
            </a:r>
            <a:r>
              <a:rPr sz="1400" b="1" dirty="0">
                <a:solidFill>
                  <a:srgbClr val="0073DF"/>
                </a:solidFill>
                <a:latin typeface="Arial" panose="020B0604020202020204"/>
                <a:cs typeface="Arial" panose="020B0604020202020204"/>
              </a:rPr>
              <a:t>from</a:t>
            </a:r>
            <a:r>
              <a:rPr sz="1400" b="1" spc="-45" dirty="0">
                <a:solidFill>
                  <a:srgbClr val="0073D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b="1" dirty="0">
                <a:solidFill>
                  <a:srgbClr val="0073DF"/>
                </a:solidFill>
                <a:latin typeface="Arial" panose="020B0604020202020204"/>
                <a:cs typeface="Arial" panose="020B0604020202020204"/>
              </a:rPr>
              <a:t>Concept</a:t>
            </a:r>
            <a:r>
              <a:rPr sz="1400" b="1" spc="-50" dirty="0">
                <a:solidFill>
                  <a:srgbClr val="0073D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b="1" spc="-25" dirty="0">
                <a:solidFill>
                  <a:srgbClr val="0073DF"/>
                </a:solidFill>
                <a:latin typeface="Arial" panose="020B0604020202020204"/>
                <a:cs typeface="Arial" panose="020B0604020202020204"/>
              </a:rPr>
              <a:t>to </a:t>
            </a:r>
            <a:r>
              <a:rPr sz="1400" b="1" spc="-10" dirty="0">
                <a:solidFill>
                  <a:srgbClr val="0073DF"/>
                </a:solidFill>
                <a:latin typeface="Arial" panose="020B0604020202020204"/>
                <a:cs typeface="Arial" panose="020B0604020202020204"/>
              </a:rPr>
              <a:t>Production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901053" y="2853690"/>
            <a:ext cx="1687195" cy="1130822"/>
          </a:xfrm>
          <a:prstGeom prst="rect">
            <a:avLst/>
          </a:prstGeom>
        </p:spPr>
        <p:txBody>
          <a:bodyPr vert="horz" wrap="square" lIns="0" tIns="46990" rIns="0" bIns="0" rtlCol="0">
            <a:spAutoFit/>
          </a:bodyPr>
          <a:lstStyle/>
          <a:p>
            <a:pPr marL="12700" marR="5080">
              <a:lnSpc>
                <a:spcPct val="80000"/>
              </a:lnSpc>
              <a:spcBef>
                <a:spcPts val="370"/>
              </a:spcBef>
            </a:pPr>
            <a:r>
              <a:rPr sz="1100" dirty="0">
                <a:solidFill>
                  <a:srgbClr val="FFFFFF"/>
                </a:solidFill>
                <a:latin typeface="Arial MT"/>
                <a:cs typeface="Arial MT"/>
              </a:rPr>
              <a:t>From</a:t>
            </a:r>
            <a:r>
              <a:rPr sz="11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FFFFFF"/>
                </a:solidFill>
                <a:latin typeface="Arial MT"/>
                <a:cs typeface="Arial MT"/>
              </a:rPr>
              <a:t>initial</a:t>
            </a:r>
            <a:r>
              <a:rPr sz="11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Arial MT"/>
                <a:cs typeface="Arial MT"/>
              </a:rPr>
              <a:t>design </a:t>
            </a:r>
            <a:r>
              <a:rPr sz="1100" dirty="0">
                <a:solidFill>
                  <a:srgbClr val="FFFFFF"/>
                </a:solidFill>
                <a:latin typeface="Arial MT"/>
                <a:cs typeface="Arial MT"/>
              </a:rPr>
              <a:t>concepts</a:t>
            </a:r>
            <a:r>
              <a:rPr sz="11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11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100" spc="-20" dirty="0">
                <a:solidFill>
                  <a:srgbClr val="FFFFFF"/>
                </a:solidFill>
                <a:latin typeface="Arial MT"/>
                <a:cs typeface="Arial MT"/>
              </a:rPr>
              <a:t>final </a:t>
            </a:r>
            <a:r>
              <a:rPr sz="1100" dirty="0">
                <a:solidFill>
                  <a:srgbClr val="FFFFFF"/>
                </a:solidFill>
                <a:latin typeface="Arial MT"/>
                <a:cs typeface="Arial MT"/>
              </a:rPr>
              <a:t>production,</a:t>
            </a:r>
            <a:r>
              <a:rPr sz="1100" spc="-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FFFFFF"/>
                </a:solidFill>
                <a:latin typeface="Arial MT"/>
                <a:cs typeface="Arial MT"/>
              </a:rPr>
              <a:t>our</a:t>
            </a:r>
            <a:r>
              <a:rPr sz="11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100" spc="-20" dirty="0">
                <a:solidFill>
                  <a:srgbClr val="FFFFFF"/>
                </a:solidFill>
                <a:latin typeface="Arial MT"/>
                <a:cs typeface="Arial MT"/>
              </a:rPr>
              <a:t>team </a:t>
            </a:r>
            <a:r>
              <a:rPr sz="1100" dirty="0">
                <a:solidFill>
                  <a:srgbClr val="FFFFFF"/>
                </a:solidFill>
                <a:latin typeface="Arial MT"/>
                <a:cs typeface="Arial MT"/>
              </a:rPr>
              <a:t>provides</a:t>
            </a:r>
            <a:r>
              <a:rPr sz="1100" spc="-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FFFFFF"/>
                </a:solidFill>
                <a:latin typeface="Arial MT"/>
                <a:cs typeface="Arial MT"/>
              </a:rPr>
              <a:t>extensive</a:t>
            </a:r>
            <a:r>
              <a:rPr sz="1100" spc="-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Arial MT"/>
                <a:cs typeface="Arial MT"/>
              </a:rPr>
              <a:t>support </a:t>
            </a:r>
            <a:r>
              <a:rPr sz="1100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11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100">
                <a:solidFill>
                  <a:srgbClr val="FFFFFF"/>
                </a:solidFill>
                <a:latin typeface="Arial MT"/>
                <a:cs typeface="Arial MT"/>
              </a:rPr>
              <a:t>ensure</a:t>
            </a:r>
            <a:r>
              <a:rPr sz="1100" spc="-3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lang="en-US" sz="1100" spc="-35">
                <a:solidFill>
                  <a:srgbClr val="FFFFFF"/>
                </a:solidFill>
                <a:latin typeface="Arial MT"/>
                <a:cs typeface="Arial MT"/>
              </a:rPr>
              <a:t>the performance of p</a:t>
            </a:r>
            <a:r>
              <a:rPr sz="1100">
                <a:solidFill>
                  <a:srgbClr val="FFFFFF"/>
                </a:solidFill>
                <a:latin typeface="Arial MT"/>
                <a:cs typeface="Arial MT"/>
              </a:rPr>
              <a:t>rojects</a:t>
            </a:r>
            <a:r>
              <a:rPr sz="1100" spc="-4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FFFFFF"/>
                </a:solidFill>
                <a:latin typeface="Arial MT"/>
                <a:cs typeface="Arial MT"/>
              </a:rPr>
              <a:t>meet</a:t>
            </a:r>
            <a:r>
              <a:rPr sz="11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Arial MT"/>
                <a:cs typeface="Arial MT"/>
              </a:rPr>
              <a:t>industry </a:t>
            </a:r>
            <a:r>
              <a:rPr sz="1100" dirty="0">
                <a:solidFill>
                  <a:srgbClr val="FFFFFF"/>
                </a:solidFill>
                <a:latin typeface="Arial MT"/>
                <a:cs typeface="Arial MT"/>
              </a:rPr>
              <a:t>standards</a:t>
            </a:r>
            <a:r>
              <a:rPr sz="11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11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Arial MT"/>
                <a:cs typeface="Arial MT"/>
              </a:rPr>
              <a:t>deliver </a:t>
            </a:r>
            <a:r>
              <a:rPr sz="1100" dirty="0">
                <a:solidFill>
                  <a:srgbClr val="FFFFFF"/>
                </a:solidFill>
                <a:latin typeface="Arial MT"/>
                <a:cs typeface="Arial MT"/>
              </a:rPr>
              <a:t>superior</a:t>
            </a:r>
            <a:r>
              <a:rPr sz="11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Arial MT"/>
                <a:cs typeface="Arial MT"/>
              </a:rPr>
              <a:t>functionality.</a:t>
            </a:r>
            <a:endParaRPr sz="1100">
              <a:latin typeface="Arial MT"/>
              <a:cs typeface="Arial MT"/>
            </a:endParaRPr>
          </a:p>
        </p:txBody>
      </p:sp>
      <p:pic>
        <p:nvPicPr>
          <p:cNvPr id="19" name="Picture 18" descr="VR-Logo-white-1-1024x27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3800" y="57150"/>
            <a:ext cx="1450975" cy="39560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0" y="0"/>
            <a:ext cx="9143999" cy="13716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47929" y="-6603"/>
            <a:ext cx="8008620" cy="627736"/>
          </a:xfrm>
          <a:prstGeom prst="rect">
            <a:avLst/>
          </a:prstGeom>
        </p:spPr>
        <p:txBody>
          <a:bodyPr vert="horz" wrap="square" lIns="0" tIns="301625" rIns="0" bIns="0" rtlCol="0">
            <a:spAutoFit/>
          </a:bodyPr>
          <a:lstStyle/>
          <a:p>
            <a:pPr marL="404495">
              <a:lnSpc>
                <a:spcPct val="100000"/>
              </a:lnSpc>
              <a:spcBef>
                <a:spcPts val="100"/>
              </a:spcBef>
            </a:pPr>
            <a:r>
              <a:rPr spc="-20" dirty="0"/>
              <a:t>Technical</a:t>
            </a:r>
            <a:r>
              <a:rPr spc="-45" dirty="0"/>
              <a:t> </a:t>
            </a:r>
            <a:r>
              <a:rPr dirty="0"/>
              <a:t>Capabilities</a:t>
            </a:r>
            <a:r>
              <a:rPr spc="-35" dirty="0"/>
              <a:t> </a:t>
            </a:r>
            <a:r>
              <a:t>in</a:t>
            </a:r>
            <a:r>
              <a:rPr spc="-35"/>
              <a:t> </a:t>
            </a:r>
            <a:r>
              <a:rPr lang="en-US"/>
              <a:t>IC</a:t>
            </a:r>
            <a:r>
              <a:rPr spc="-60"/>
              <a:t> </a:t>
            </a:r>
            <a:r>
              <a:rPr spc="-10" dirty="0"/>
              <a:t>Design</a:t>
            </a:r>
            <a:endParaRPr spc="-10" dirty="0"/>
          </a:p>
        </p:txBody>
      </p:sp>
      <p:grpSp>
        <p:nvGrpSpPr>
          <p:cNvPr id="4" name="object 4"/>
          <p:cNvGrpSpPr/>
          <p:nvPr/>
        </p:nvGrpSpPr>
        <p:grpSpPr>
          <a:xfrm>
            <a:off x="459181" y="1147699"/>
            <a:ext cx="8225790" cy="457200"/>
            <a:chOff x="459181" y="1147699"/>
            <a:chExt cx="8225790" cy="457200"/>
          </a:xfrm>
        </p:grpSpPr>
        <p:sp>
          <p:nvSpPr>
            <p:cNvPr id="5" name="object 5"/>
            <p:cNvSpPr/>
            <p:nvPr/>
          </p:nvSpPr>
          <p:spPr>
            <a:xfrm>
              <a:off x="478231" y="1376299"/>
              <a:ext cx="8187690" cy="0"/>
            </a:xfrm>
            <a:custGeom>
              <a:avLst/>
              <a:gdLst/>
              <a:ahLst/>
              <a:cxnLst/>
              <a:rect l="l" t="t" r="r" b="b"/>
              <a:pathLst>
                <a:path w="8187690">
                  <a:moveTo>
                    <a:pt x="0" y="0"/>
                  </a:moveTo>
                  <a:lnTo>
                    <a:pt x="8187613" y="0"/>
                  </a:lnTo>
                </a:path>
              </a:pathLst>
            </a:custGeom>
            <a:ln w="38100">
              <a:solidFill>
                <a:srgbClr val="0073D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087894" y="1147698"/>
              <a:ext cx="6918325" cy="457200"/>
            </a:xfrm>
            <a:custGeom>
              <a:avLst/>
              <a:gdLst/>
              <a:ahLst/>
              <a:cxnLst/>
              <a:rect l="l" t="t" r="r" b="b"/>
              <a:pathLst>
                <a:path w="6918325" h="457200">
                  <a:moveTo>
                    <a:pt x="457187" y="91440"/>
                  </a:moveTo>
                  <a:lnTo>
                    <a:pt x="365747" y="0"/>
                  </a:lnTo>
                  <a:lnTo>
                    <a:pt x="0" y="0"/>
                  </a:lnTo>
                  <a:lnTo>
                    <a:pt x="0" y="365760"/>
                  </a:lnTo>
                  <a:lnTo>
                    <a:pt x="91440" y="457200"/>
                  </a:lnTo>
                  <a:lnTo>
                    <a:pt x="457187" y="457200"/>
                  </a:lnTo>
                  <a:lnTo>
                    <a:pt x="457187" y="91440"/>
                  </a:lnTo>
                  <a:close/>
                </a:path>
                <a:path w="6918325" h="457200">
                  <a:moveTo>
                    <a:pt x="2611107" y="91440"/>
                  </a:moveTo>
                  <a:lnTo>
                    <a:pt x="2519667" y="0"/>
                  </a:lnTo>
                  <a:lnTo>
                    <a:pt x="2153907" y="0"/>
                  </a:lnTo>
                  <a:lnTo>
                    <a:pt x="2153907" y="365760"/>
                  </a:lnTo>
                  <a:lnTo>
                    <a:pt x="2245347" y="457200"/>
                  </a:lnTo>
                  <a:lnTo>
                    <a:pt x="2611107" y="457200"/>
                  </a:lnTo>
                  <a:lnTo>
                    <a:pt x="2611107" y="91440"/>
                  </a:lnTo>
                  <a:close/>
                </a:path>
                <a:path w="6918325" h="457200">
                  <a:moveTo>
                    <a:pt x="4764646" y="91440"/>
                  </a:moveTo>
                  <a:lnTo>
                    <a:pt x="4673206" y="0"/>
                  </a:lnTo>
                  <a:lnTo>
                    <a:pt x="4307446" y="0"/>
                  </a:lnTo>
                  <a:lnTo>
                    <a:pt x="4307446" y="365760"/>
                  </a:lnTo>
                  <a:lnTo>
                    <a:pt x="4398886" y="457200"/>
                  </a:lnTo>
                  <a:lnTo>
                    <a:pt x="4764646" y="457200"/>
                  </a:lnTo>
                  <a:lnTo>
                    <a:pt x="4764646" y="91440"/>
                  </a:lnTo>
                  <a:close/>
                </a:path>
                <a:path w="6918325" h="457200">
                  <a:moveTo>
                    <a:pt x="6918185" y="91440"/>
                  </a:moveTo>
                  <a:lnTo>
                    <a:pt x="6826745" y="0"/>
                  </a:lnTo>
                  <a:lnTo>
                    <a:pt x="6460985" y="0"/>
                  </a:lnTo>
                  <a:lnTo>
                    <a:pt x="6460985" y="365760"/>
                  </a:lnTo>
                  <a:lnTo>
                    <a:pt x="6552425" y="457200"/>
                  </a:lnTo>
                  <a:lnTo>
                    <a:pt x="6918185" y="457200"/>
                  </a:lnTo>
                  <a:lnTo>
                    <a:pt x="6918185" y="91440"/>
                  </a:lnTo>
                  <a:close/>
                </a:path>
              </a:pathLst>
            </a:custGeom>
            <a:solidFill>
              <a:srgbClr val="0073D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/>
          <p:nvPr/>
        </p:nvSpPr>
        <p:spPr>
          <a:xfrm>
            <a:off x="1229969" y="1197355"/>
            <a:ext cx="173990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spc="-50" dirty="0">
                <a:solidFill>
                  <a:srgbClr val="FFFFFF"/>
                </a:solidFill>
                <a:latin typeface="Arial MT"/>
                <a:cs typeface="Arial MT"/>
              </a:rPr>
              <a:t>1</a:t>
            </a:r>
            <a:endParaRPr sz="2100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39902" y="2503170"/>
            <a:ext cx="1731010" cy="995401"/>
          </a:xfrm>
          <a:prstGeom prst="rect">
            <a:avLst/>
          </a:prstGeom>
        </p:spPr>
        <p:txBody>
          <a:bodyPr vert="horz" wrap="square" lIns="0" tIns="46990" rIns="0" bIns="0" rtlCol="0">
            <a:spAutoFit/>
          </a:bodyPr>
          <a:lstStyle/>
          <a:p>
            <a:pPr marL="12700" marR="5080">
              <a:lnSpc>
                <a:spcPct val="80000"/>
              </a:lnSpc>
              <a:spcBef>
                <a:spcPts val="370"/>
              </a:spcBef>
            </a:pPr>
            <a:r>
              <a:rPr sz="1100" dirty="0">
                <a:solidFill>
                  <a:srgbClr val="FFFFFF"/>
                </a:solidFill>
                <a:latin typeface="Arial MT"/>
                <a:cs typeface="Arial MT"/>
              </a:rPr>
              <a:t>Our</a:t>
            </a:r>
            <a:r>
              <a:rPr sz="11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FFFFFF"/>
                </a:solidFill>
                <a:latin typeface="Arial MT"/>
                <a:cs typeface="Arial MT"/>
              </a:rPr>
              <a:t>HDI</a:t>
            </a:r>
            <a:r>
              <a:rPr sz="11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Arial MT"/>
                <a:cs typeface="Arial MT"/>
              </a:rPr>
              <a:t>processing </a:t>
            </a:r>
            <a:r>
              <a:rPr sz="1100" dirty="0">
                <a:solidFill>
                  <a:srgbClr val="FFFFFF"/>
                </a:solidFill>
                <a:latin typeface="Arial MT"/>
                <a:cs typeface="Arial MT"/>
              </a:rPr>
              <a:t>capabilities</a:t>
            </a:r>
            <a:r>
              <a:rPr sz="11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FFFFFF"/>
                </a:solidFill>
                <a:latin typeface="Arial MT"/>
                <a:cs typeface="Arial MT"/>
              </a:rPr>
              <a:t>ensure</a:t>
            </a:r>
            <a:r>
              <a:rPr sz="11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FFFFFF"/>
                </a:solidFill>
                <a:latin typeface="Arial MT"/>
                <a:cs typeface="Arial MT"/>
              </a:rPr>
              <a:t>that</a:t>
            </a:r>
            <a:r>
              <a:rPr sz="1100" spc="-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100" spc="-25" dirty="0">
                <a:solidFill>
                  <a:srgbClr val="FFFFFF"/>
                </a:solidFill>
                <a:latin typeface="Arial MT"/>
                <a:cs typeface="Arial MT"/>
              </a:rPr>
              <a:t>we </a:t>
            </a:r>
            <a:r>
              <a:rPr sz="1100" dirty="0">
                <a:solidFill>
                  <a:srgbClr val="FFFFFF"/>
                </a:solidFill>
                <a:latin typeface="Arial MT"/>
                <a:cs typeface="Arial MT"/>
              </a:rPr>
              <a:t>meet</a:t>
            </a:r>
            <a:r>
              <a:rPr sz="11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11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FFFFFF"/>
                </a:solidFill>
                <a:latin typeface="Arial MT"/>
                <a:cs typeface="Arial MT"/>
              </a:rPr>
              <a:t>demands</a:t>
            </a:r>
            <a:r>
              <a:rPr sz="11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FFFFFF"/>
                </a:solidFill>
                <a:latin typeface="Arial MT"/>
                <a:cs typeface="Arial MT"/>
              </a:rPr>
              <a:t>for</a:t>
            </a:r>
            <a:r>
              <a:rPr sz="11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Arial MT"/>
                <a:cs typeface="Arial MT"/>
              </a:rPr>
              <a:t>high- </a:t>
            </a:r>
            <a:r>
              <a:rPr sz="1100" dirty="0">
                <a:solidFill>
                  <a:srgbClr val="FFFFFF"/>
                </a:solidFill>
                <a:latin typeface="Arial MT"/>
                <a:cs typeface="Arial MT"/>
              </a:rPr>
              <a:t>density</a:t>
            </a:r>
            <a:r>
              <a:rPr sz="11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Arial MT"/>
                <a:cs typeface="Arial MT"/>
              </a:rPr>
              <a:t>interconnections, </a:t>
            </a:r>
            <a:r>
              <a:rPr sz="1100" dirty="0">
                <a:solidFill>
                  <a:srgbClr val="FFFFFF"/>
                </a:solidFill>
                <a:latin typeface="Arial MT"/>
                <a:cs typeface="Arial MT"/>
              </a:rPr>
              <a:t>essential</a:t>
            </a:r>
            <a:r>
              <a:rPr sz="11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FFFFFF"/>
                </a:solidFill>
                <a:latin typeface="Arial MT"/>
                <a:cs typeface="Arial MT"/>
              </a:rPr>
              <a:t>for</a:t>
            </a:r>
            <a:r>
              <a:rPr sz="11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Arial MT"/>
                <a:cs typeface="Arial MT"/>
              </a:rPr>
              <a:t>modern </a:t>
            </a:r>
            <a:r>
              <a:rPr sz="1100">
                <a:solidFill>
                  <a:srgbClr val="FFFFFF"/>
                </a:solidFill>
                <a:latin typeface="Arial MT"/>
                <a:cs typeface="Arial MT"/>
              </a:rPr>
              <a:t>electronic</a:t>
            </a:r>
            <a:r>
              <a:rPr sz="1100" spc="-5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100" spc="-10">
                <a:solidFill>
                  <a:srgbClr val="FFFFFF"/>
                </a:solidFill>
                <a:latin typeface="Arial MT"/>
                <a:cs typeface="Arial MT"/>
              </a:rPr>
              <a:t>devices</a:t>
            </a:r>
            <a:r>
              <a:rPr lang="en-US" sz="1100" spc="-10">
                <a:solidFill>
                  <a:srgbClr val="FFFFFF"/>
                </a:solidFill>
                <a:latin typeface="Arial MT"/>
                <a:cs typeface="Arial MT"/>
              </a:rPr>
              <a:t> and circuits.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39902" y="1934972"/>
            <a:ext cx="1385570" cy="408940"/>
          </a:xfrm>
          <a:prstGeom prst="rect">
            <a:avLst/>
          </a:prstGeom>
        </p:spPr>
        <p:txBody>
          <a:bodyPr vert="horz" wrap="square" lIns="0" tIns="57150" rIns="0" bIns="0" rtlCol="0">
            <a:spAutoFit/>
          </a:bodyPr>
          <a:lstStyle/>
          <a:p>
            <a:pPr marL="12700" marR="5080">
              <a:lnSpc>
                <a:spcPct val="79000"/>
              </a:lnSpc>
              <a:spcBef>
                <a:spcPts val="450"/>
              </a:spcBef>
            </a:pPr>
            <a:r>
              <a:rPr sz="1400" b="1" dirty="0">
                <a:solidFill>
                  <a:srgbClr val="0073DF"/>
                </a:solidFill>
                <a:latin typeface="Arial" panose="020B0604020202020204"/>
                <a:cs typeface="Arial" panose="020B0604020202020204"/>
              </a:rPr>
              <a:t>Expertise</a:t>
            </a:r>
            <a:r>
              <a:rPr sz="1400" b="1" spc="-55" dirty="0">
                <a:solidFill>
                  <a:srgbClr val="0073D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b="1" dirty="0">
                <a:solidFill>
                  <a:srgbClr val="0073DF"/>
                </a:solidFill>
                <a:latin typeface="Arial" panose="020B0604020202020204"/>
                <a:cs typeface="Arial" panose="020B0604020202020204"/>
              </a:rPr>
              <a:t>in</a:t>
            </a:r>
            <a:r>
              <a:rPr sz="1400" b="1" spc="-20" dirty="0">
                <a:solidFill>
                  <a:srgbClr val="0073D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b="1" spc="-25" dirty="0">
                <a:solidFill>
                  <a:srgbClr val="0073DF"/>
                </a:solidFill>
                <a:latin typeface="Arial" panose="020B0604020202020204"/>
                <a:cs typeface="Arial" panose="020B0604020202020204"/>
              </a:rPr>
              <a:t>HDI </a:t>
            </a:r>
            <a:r>
              <a:rPr sz="1400" b="1" spc="-10" dirty="0">
                <a:solidFill>
                  <a:srgbClr val="0073DF"/>
                </a:solidFill>
                <a:latin typeface="Arial" panose="020B0604020202020204"/>
                <a:cs typeface="Arial" panose="020B0604020202020204"/>
              </a:rPr>
              <a:t>Processing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384296" y="1197355"/>
            <a:ext cx="173990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spc="-50" dirty="0">
                <a:solidFill>
                  <a:srgbClr val="FFFFFF"/>
                </a:solidFill>
                <a:latin typeface="Arial MT"/>
                <a:cs typeface="Arial MT"/>
              </a:rPr>
              <a:t>2</a:t>
            </a:r>
            <a:endParaRPr sz="2100">
              <a:latin typeface="Arial MT"/>
              <a:cs typeface="Arial M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643377" y="1934718"/>
            <a:ext cx="1649730" cy="2250488"/>
          </a:xfrm>
          <a:prstGeom prst="rect">
            <a:avLst/>
          </a:prstGeom>
        </p:spPr>
        <p:txBody>
          <a:bodyPr vert="horz" wrap="square" lIns="0" tIns="56515" rIns="0" bIns="0" rtlCol="0">
            <a:spAutoFit/>
          </a:bodyPr>
          <a:lstStyle/>
          <a:p>
            <a:pPr marL="12700" marR="295275">
              <a:lnSpc>
                <a:spcPct val="80000"/>
              </a:lnSpc>
              <a:spcBef>
                <a:spcPts val="445"/>
              </a:spcBef>
            </a:pPr>
            <a:r>
              <a:rPr sz="1400" b="1" spc="-10">
                <a:solidFill>
                  <a:srgbClr val="0073DF"/>
                </a:solidFill>
                <a:latin typeface="Arial" panose="020B0604020202020204"/>
                <a:cs typeface="Arial" panose="020B0604020202020204"/>
              </a:rPr>
              <a:t>Comprehensive </a:t>
            </a:r>
            <a:r>
              <a:rPr lang="en-US" sz="1400" b="1">
                <a:solidFill>
                  <a:srgbClr val="0073DF"/>
                </a:solidFill>
                <a:latin typeface="Arial" panose="020B0604020202020204"/>
                <a:cs typeface="Arial" panose="020B0604020202020204"/>
              </a:rPr>
              <a:t>IC</a:t>
            </a:r>
            <a:r>
              <a:rPr sz="1400" b="1" spc="-15">
                <a:solidFill>
                  <a:srgbClr val="0073D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b="1" spc="-10" dirty="0">
                <a:solidFill>
                  <a:srgbClr val="0073DF"/>
                </a:solidFill>
                <a:latin typeface="Arial" panose="020B0604020202020204"/>
                <a:cs typeface="Arial" panose="020B0604020202020204"/>
              </a:rPr>
              <a:t>Design Services</a:t>
            </a:r>
            <a:endParaRPr sz="1400">
              <a:latin typeface="Arial" panose="020B0604020202020204"/>
              <a:cs typeface="Arial" panose="020B0604020202020204"/>
            </a:endParaRPr>
          </a:p>
          <a:p>
            <a:pPr marL="12700" marR="5080">
              <a:lnSpc>
                <a:spcPct val="80000"/>
              </a:lnSpc>
              <a:spcBef>
                <a:spcPts val="385"/>
              </a:spcBef>
            </a:pPr>
            <a:r>
              <a:rPr lang="en-US" sz="1100">
                <a:solidFill>
                  <a:srgbClr val="FFFFFF"/>
                </a:solidFill>
                <a:latin typeface="Arial MT"/>
                <a:cs typeface="Arial MT"/>
              </a:rPr>
              <a:t>We deliver comprehensive, hands-on IC design services—spanning front-end RTL development, analog/mixed-signal &amp; RF block design, digital synthesis and timing-closure, through full-chip physical implementation—for high-performance applications.</a:t>
            </a:r>
            <a:endParaRPr lang="en-US" sz="1100">
              <a:latin typeface="Arial MT"/>
              <a:cs typeface="Arial M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538342" y="1197355"/>
            <a:ext cx="173990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spc="-50" dirty="0">
                <a:solidFill>
                  <a:srgbClr val="FFFFFF"/>
                </a:solidFill>
                <a:latin typeface="Arial MT"/>
                <a:cs typeface="Arial MT"/>
              </a:rPr>
              <a:t>3</a:t>
            </a:r>
            <a:endParaRPr sz="2100">
              <a:latin typeface="Arial MT"/>
              <a:cs typeface="Arial MT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746752" y="2503170"/>
            <a:ext cx="1744345" cy="1130822"/>
          </a:xfrm>
          <a:prstGeom prst="rect">
            <a:avLst/>
          </a:prstGeom>
        </p:spPr>
        <p:txBody>
          <a:bodyPr vert="horz" wrap="square" lIns="0" tIns="46990" rIns="0" bIns="0" rtlCol="0">
            <a:spAutoFit/>
          </a:bodyPr>
          <a:lstStyle/>
          <a:p>
            <a:pPr marL="12700" marR="5080">
              <a:lnSpc>
                <a:spcPct val="80000"/>
              </a:lnSpc>
              <a:spcBef>
                <a:spcPts val="370"/>
              </a:spcBef>
            </a:pPr>
            <a:r>
              <a:rPr lang="en-US" sz="1100">
                <a:solidFill>
                  <a:srgbClr val="FFFFFF"/>
                </a:solidFill>
                <a:latin typeface="Arial MT"/>
                <a:cs typeface="Arial MT"/>
              </a:rPr>
              <a:t>Utilizing advanced tools like SYNOPSYS and CADENCE for IC simulation, ANSYS for SI and PDN with high accuracy, we deliver precise pre and post-layout design services.</a:t>
            </a:r>
            <a:endParaRPr lang="en-US" sz="1100" dirty="0">
              <a:solidFill>
                <a:srgbClr val="FFFFFF"/>
              </a:solidFill>
              <a:latin typeface="Arial MT"/>
              <a:cs typeface="Arial MT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746752" y="1934718"/>
            <a:ext cx="1441450" cy="408940"/>
          </a:xfrm>
          <a:prstGeom prst="rect">
            <a:avLst/>
          </a:prstGeom>
        </p:spPr>
        <p:txBody>
          <a:bodyPr vert="horz" wrap="square" lIns="0" tIns="57150" rIns="0" bIns="0" rtlCol="0">
            <a:spAutoFit/>
          </a:bodyPr>
          <a:lstStyle/>
          <a:p>
            <a:pPr marL="12700" marR="5080">
              <a:lnSpc>
                <a:spcPct val="79000"/>
              </a:lnSpc>
              <a:spcBef>
                <a:spcPts val="450"/>
              </a:spcBef>
            </a:pPr>
            <a:r>
              <a:rPr sz="1400" b="1" spc="-10" dirty="0">
                <a:solidFill>
                  <a:srgbClr val="0073DF"/>
                </a:solidFill>
                <a:latin typeface="Arial" panose="020B0604020202020204"/>
                <a:cs typeface="Arial" panose="020B0604020202020204"/>
              </a:rPr>
              <a:t>Advanced </a:t>
            </a:r>
            <a:r>
              <a:rPr sz="1400" b="1" dirty="0">
                <a:solidFill>
                  <a:srgbClr val="0073DF"/>
                </a:solidFill>
                <a:latin typeface="Arial" panose="020B0604020202020204"/>
                <a:cs typeface="Arial" panose="020B0604020202020204"/>
              </a:rPr>
              <a:t>Simulation</a:t>
            </a:r>
            <a:r>
              <a:rPr sz="1400" b="1" spc="-70" dirty="0">
                <a:solidFill>
                  <a:srgbClr val="0073D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b="1" spc="-20" dirty="0">
                <a:solidFill>
                  <a:srgbClr val="0073DF"/>
                </a:solidFill>
                <a:latin typeface="Arial" panose="020B0604020202020204"/>
                <a:cs typeface="Arial" panose="020B0604020202020204"/>
              </a:rPr>
              <a:t>Tools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692008" y="1197355"/>
            <a:ext cx="173990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spc="-50" dirty="0">
                <a:solidFill>
                  <a:srgbClr val="FFFFFF"/>
                </a:solidFill>
                <a:latin typeface="Arial MT"/>
                <a:cs typeface="Arial MT"/>
              </a:rPr>
              <a:t>4</a:t>
            </a:r>
            <a:endParaRPr sz="2100">
              <a:latin typeface="Arial MT"/>
              <a:cs typeface="Arial MT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850126" y="1934718"/>
            <a:ext cx="1231265" cy="408940"/>
          </a:xfrm>
          <a:prstGeom prst="rect">
            <a:avLst/>
          </a:prstGeom>
        </p:spPr>
        <p:txBody>
          <a:bodyPr vert="horz" wrap="square" lIns="0" tIns="57150" rIns="0" bIns="0" rtlCol="0">
            <a:spAutoFit/>
          </a:bodyPr>
          <a:lstStyle/>
          <a:p>
            <a:pPr marL="12700" marR="5080">
              <a:lnSpc>
                <a:spcPct val="79000"/>
              </a:lnSpc>
              <a:spcBef>
                <a:spcPts val="450"/>
              </a:spcBef>
            </a:pPr>
            <a:r>
              <a:rPr sz="1400" b="1" dirty="0">
                <a:solidFill>
                  <a:srgbClr val="0073DF"/>
                </a:solidFill>
                <a:latin typeface="Arial" panose="020B0604020202020204"/>
                <a:cs typeface="Arial" panose="020B0604020202020204"/>
              </a:rPr>
              <a:t>Materials</a:t>
            </a:r>
            <a:r>
              <a:rPr sz="1400" b="1" spc="-80" dirty="0">
                <a:solidFill>
                  <a:srgbClr val="0073D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b="1" spc="-25" dirty="0">
                <a:solidFill>
                  <a:srgbClr val="0073DF"/>
                </a:solidFill>
                <a:latin typeface="Arial" panose="020B0604020202020204"/>
                <a:cs typeface="Arial" panose="020B0604020202020204"/>
              </a:rPr>
              <a:t>and </a:t>
            </a:r>
            <a:r>
              <a:rPr sz="1400" b="1" spc="-10" dirty="0">
                <a:solidFill>
                  <a:srgbClr val="0073DF"/>
                </a:solidFill>
                <a:latin typeface="Arial" panose="020B0604020202020204"/>
                <a:cs typeface="Arial" panose="020B0604020202020204"/>
              </a:rPr>
              <a:t>Specifications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846189" y="2505202"/>
            <a:ext cx="1858010" cy="859338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12700" marR="5080">
              <a:lnSpc>
                <a:spcPct val="80000"/>
              </a:lnSpc>
              <a:spcBef>
                <a:spcPts val="365"/>
              </a:spcBef>
            </a:pPr>
            <a:r>
              <a:rPr sz="1100" dirty="0">
                <a:solidFill>
                  <a:srgbClr val="FFFFFF"/>
                </a:solidFill>
                <a:latin typeface="Arial MT"/>
                <a:cs typeface="Arial MT"/>
              </a:rPr>
              <a:t>We</a:t>
            </a:r>
            <a:r>
              <a:rPr sz="1100" spc="-6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100">
                <a:solidFill>
                  <a:srgbClr val="FFFFFF"/>
                </a:solidFill>
                <a:latin typeface="Arial MT"/>
                <a:cs typeface="Arial MT"/>
              </a:rPr>
              <a:t>select</a:t>
            </a:r>
            <a:r>
              <a:rPr sz="110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lang="en-US" sz="1100" spc="-20">
                <a:solidFill>
                  <a:srgbClr val="FFFFFF"/>
                </a:solidFill>
                <a:latin typeface="Arial MT"/>
                <a:cs typeface="Arial MT"/>
              </a:rPr>
              <a:t>architecture and topology</a:t>
            </a:r>
            <a:r>
              <a:rPr sz="1100" spc="-4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Arial MT"/>
                <a:cs typeface="Arial MT"/>
              </a:rPr>
              <a:t>designed </a:t>
            </a:r>
            <a:r>
              <a:rPr sz="1100" dirty="0">
                <a:solidFill>
                  <a:srgbClr val="FFFFFF"/>
                </a:solidFill>
                <a:latin typeface="Arial MT"/>
                <a:cs typeface="Arial MT"/>
              </a:rPr>
              <a:t>for</a:t>
            </a:r>
            <a:r>
              <a:rPr sz="11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Arial MT"/>
                <a:cs typeface="Arial MT"/>
              </a:rPr>
              <a:t>high-</a:t>
            </a:r>
            <a:r>
              <a:rPr sz="1100" dirty="0">
                <a:solidFill>
                  <a:srgbClr val="FFFFFF"/>
                </a:solidFill>
                <a:latin typeface="Arial MT"/>
                <a:cs typeface="Arial MT"/>
              </a:rPr>
              <a:t>speed</a:t>
            </a:r>
            <a:r>
              <a:rPr sz="11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Arial MT"/>
                <a:cs typeface="Arial MT"/>
              </a:rPr>
              <a:t>applications, </a:t>
            </a:r>
            <a:r>
              <a:rPr sz="1100" dirty="0">
                <a:solidFill>
                  <a:srgbClr val="FFFFFF"/>
                </a:solidFill>
                <a:latin typeface="Arial MT"/>
                <a:cs typeface="Arial MT"/>
              </a:rPr>
              <a:t>ensuring</a:t>
            </a:r>
            <a:r>
              <a:rPr sz="11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FFFFFF"/>
                </a:solidFill>
                <a:latin typeface="Arial MT"/>
                <a:cs typeface="Arial MT"/>
              </a:rPr>
              <a:t>minimal</a:t>
            </a:r>
            <a:r>
              <a:rPr sz="11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FFFFFF"/>
                </a:solidFill>
                <a:latin typeface="Arial MT"/>
                <a:cs typeface="Arial MT"/>
              </a:rPr>
              <a:t>noise</a:t>
            </a:r>
            <a:r>
              <a:rPr sz="11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100" spc="-25" dirty="0">
                <a:solidFill>
                  <a:srgbClr val="FFFFFF"/>
                </a:solidFill>
                <a:latin typeface="Arial MT"/>
                <a:cs typeface="Arial MT"/>
              </a:rPr>
              <a:t>and </a:t>
            </a:r>
            <a:r>
              <a:rPr sz="1100" dirty="0">
                <a:solidFill>
                  <a:srgbClr val="FFFFFF"/>
                </a:solidFill>
                <a:latin typeface="Arial MT"/>
                <a:cs typeface="Arial MT"/>
              </a:rPr>
              <a:t>optimal</a:t>
            </a:r>
            <a:r>
              <a:rPr sz="11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FFFFFF"/>
                </a:solidFill>
                <a:latin typeface="Arial MT"/>
                <a:cs typeface="Arial MT"/>
              </a:rPr>
              <a:t>signal</a:t>
            </a:r>
            <a:r>
              <a:rPr sz="11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FFFFFF"/>
                </a:solidFill>
                <a:latin typeface="Arial MT"/>
                <a:cs typeface="Arial MT"/>
              </a:rPr>
              <a:t>integrity</a:t>
            </a:r>
            <a:r>
              <a:rPr sz="1100" spc="-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100" spc="-10">
                <a:solidFill>
                  <a:srgbClr val="FFFFFF"/>
                </a:solidFill>
                <a:latin typeface="Arial MT"/>
                <a:cs typeface="Arial MT"/>
              </a:rPr>
              <a:t>across </a:t>
            </a:r>
            <a:r>
              <a:rPr sz="110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lang="en-US" sz="1100">
                <a:solidFill>
                  <a:srgbClr val="FFFFFF"/>
                </a:solidFill>
                <a:latin typeface="Arial MT"/>
                <a:cs typeface="Arial MT"/>
              </a:rPr>
              <a:t>ll</a:t>
            </a:r>
            <a:r>
              <a:rPr lang="en-US" sz="110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lang="en-US" sz="1100" spc="-10">
                <a:solidFill>
                  <a:srgbClr val="FFFFFF"/>
                </a:solidFill>
                <a:latin typeface="Arial MT"/>
                <a:cs typeface="Arial MT"/>
              </a:rPr>
              <a:t>IP PHY design.</a:t>
            </a:r>
            <a:endParaRPr sz="1100">
              <a:latin typeface="Arial MT"/>
              <a:cs typeface="Arial MT"/>
            </a:endParaRPr>
          </a:p>
        </p:txBody>
      </p:sp>
      <p:pic>
        <p:nvPicPr>
          <p:cNvPr id="17" name="Picture 16" descr="VR-Logo-white-1-1024x27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3800" y="57150"/>
            <a:ext cx="1450975" cy="39560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9902" y="282321"/>
            <a:ext cx="6102350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b="1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Offering</a:t>
            </a:r>
            <a:r>
              <a:rPr sz="2100" b="1" spc="-5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sz="2100" b="1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Extensive</a:t>
            </a:r>
            <a:r>
              <a:rPr sz="2100" b="1" spc="-65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sz="2100" b="1" spc="-65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IC Design </a:t>
            </a:r>
            <a:r>
              <a:rPr lang="en-US" sz="2100" b="1" spc="-1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Architecture</a:t>
            </a:r>
            <a:endParaRPr sz="21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90752" y="1309827"/>
            <a:ext cx="20383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50" dirty="0">
                <a:solidFill>
                  <a:srgbClr val="0073DF"/>
                </a:solidFill>
                <a:latin typeface="Arial" panose="020B0604020202020204"/>
                <a:cs typeface="Arial" panose="020B0604020202020204"/>
              </a:rPr>
              <a:t>*</a:t>
            </a:r>
            <a:endParaRPr sz="36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08482" y="1286383"/>
            <a:ext cx="0" cy="375285"/>
          </a:xfrm>
          <a:custGeom>
            <a:avLst/>
            <a:gdLst/>
            <a:ahLst/>
            <a:cxnLst/>
            <a:rect l="l" t="t" r="r" b="b"/>
            <a:pathLst>
              <a:path h="375285">
                <a:moveTo>
                  <a:pt x="0" y="0"/>
                </a:moveTo>
                <a:lnTo>
                  <a:pt x="0" y="375284"/>
                </a:lnTo>
              </a:path>
            </a:pathLst>
          </a:custGeom>
          <a:ln w="38100">
            <a:solidFill>
              <a:srgbClr val="0073D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158341" y="1328115"/>
            <a:ext cx="2819400" cy="901401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ts val="1505"/>
              </a:lnSpc>
              <a:spcBef>
                <a:spcPts val="105"/>
              </a:spcBef>
            </a:pPr>
            <a:r>
              <a:rPr sz="1400" b="1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Specialization</a:t>
            </a:r>
            <a:r>
              <a:rPr sz="1400" b="1" spc="-6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b="1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in</a:t>
            </a:r>
            <a:r>
              <a:rPr sz="1400" b="1" spc="-25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sz="1400" b="1" spc="-1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IP PHY design</a:t>
            </a:r>
            <a:endParaRPr sz="1400">
              <a:latin typeface="Arial" panose="020B0604020202020204"/>
              <a:cs typeface="Arial" panose="020B0604020202020204"/>
            </a:endParaRPr>
          </a:p>
          <a:p>
            <a:pPr marL="12700" marR="5080">
              <a:lnSpc>
                <a:spcPct val="80000"/>
              </a:lnSpc>
              <a:spcBef>
                <a:spcPts val="1205"/>
              </a:spcBef>
            </a:pPr>
            <a:r>
              <a:rPr sz="1100" dirty="0">
                <a:solidFill>
                  <a:srgbClr val="FFFFFF"/>
                </a:solidFill>
                <a:latin typeface="Arial MT"/>
                <a:cs typeface="Arial MT"/>
              </a:rPr>
              <a:t>We</a:t>
            </a:r>
            <a:r>
              <a:rPr sz="1100" spc="-7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100">
                <a:solidFill>
                  <a:srgbClr val="FFFFFF"/>
                </a:solidFill>
                <a:latin typeface="Arial MT"/>
                <a:cs typeface="Arial MT"/>
              </a:rPr>
              <a:t>specialize</a:t>
            </a:r>
            <a:r>
              <a:rPr sz="1100" spc="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10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lang="en-US" sz="1100">
                <a:solidFill>
                  <a:srgbClr val="FFFFFF"/>
                </a:solidFill>
                <a:latin typeface="Arial MT"/>
                <a:cs typeface="Arial MT"/>
              </a:rPr>
              <a:t> the</a:t>
            </a:r>
            <a:r>
              <a:rPr sz="1100" spc="-3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lang="en-US" sz="1100" spc="-30">
                <a:solidFill>
                  <a:srgbClr val="FFFFFF"/>
                </a:solidFill>
                <a:latin typeface="Arial MT"/>
                <a:cs typeface="Arial MT"/>
              </a:rPr>
              <a:t>architecture </a:t>
            </a:r>
            <a:r>
              <a:rPr sz="1100">
                <a:solidFill>
                  <a:srgbClr val="FFFFFF"/>
                </a:solidFill>
                <a:latin typeface="Arial MT"/>
                <a:cs typeface="Arial MT"/>
              </a:rPr>
              <a:t>featuring</a:t>
            </a:r>
            <a:r>
              <a:rPr sz="1100" spc="-6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100" spc="-25" dirty="0">
                <a:solidFill>
                  <a:srgbClr val="FFFFFF"/>
                </a:solidFill>
                <a:latin typeface="Arial MT"/>
                <a:cs typeface="Arial MT"/>
              </a:rPr>
              <a:t>up </a:t>
            </a:r>
            <a:r>
              <a:rPr sz="110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1100" spc="-4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lang="en-US" sz="1100" spc="-45">
                <a:solidFill>
                  <a:srgbClr val="FFFFFF"/>
                </a:solidFill>
                <a:latin typeface="Arial MT"/>
                <a:cs typeface="Arial MT"/>
              </a:rPr>
              <a:t>multiple analog and digital blocks</a:t>
            </a:r>
            <a:r>
              <a:rPr sz="1100">
                <a:solidFill>
                  <a:srgbClr val="FFFFFF"/>
                </a:solidFill>
                <a:latin typeface="Arial MT"/>
                <a:cs typeface="Arial MT"/>
              </a:rPr>
              <a:t>,</a:t>
            </a:r>
            <a:r>
              <a:rPr sz="1100" spc="-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FFFFFF"/>
                </a:solidFill>
                <a:latin typeface="Arial MT"/>
                <a:cs typeface="Arial MT"/>
              </a:rPr>
              <a:t>enabling</a:t>
            </a:r>
            <a:r>
              <a:rPr sz="11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FFFFFF"/>
                </a:solidFill>
                <a:latin typeface="Arial MT"/>
                <a:cs typeface="Arial MT"/>
              </a:rPr>
              <a:t>complex</a:t>
            </a:r>
            <a:r>
              <a:rPr sz="11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FFFFFF"/>
                </a:solidFill>
                <a:latin typeface="Arial MT"/>
                <a:cs typeface="Arial MT"/>
              </a:rPr>
              <a:t>designs</a:t>
            </a:r>
            <a:r>
              <a:rPr sz="11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100" spc="-20" dirty="0">
                <a:solidFill>
                  <a:srgbClr val="FFFFFF"/>
                </a:solidFill>
                <a:latin typeface="Arial MT"/>
                <a:cs typeface="Arial MT"/>
              </a:rPr>
              <a:t>that </a:t>
            </a:r>
            <a:r>
              <a:rPr sz="1100" dirty="0">
                <a:solidFill>
                  <a:srgbClr val="FFFFFF"/>
                </a:solidFill>
                <a:latin typeface="Arial MT"/>
                <a:cs typeface="Arial MT"/>
              </a:rPr>
              <a:t>meet</a:t>
            </a:r>
            <a:r>
              <a:rPr sz="11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11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FFFFFF"/>
                </a:solidFill>
                <a:latin typeface="Arial MT"/>
                <a:cs typeface="Arial MT"/>
              </a:rPr>
              <a:t>latest</a:t>
            </a:r>
            <a:r>
              <a:rPr sz="11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Arial MT"/>
                <a:cs typeface="Arial MT"/>
              </a:rPr>
              <a:t>technological</a:t>
            </a:r>
            <a:r>
              <a:rPr sz="11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Arial MT"/>
                <a:cs typeface="Arial MT"/>
              </a:rPr>
              <a:t>demands.</a:t>
            </a:r>
            <a:endParaRPr sz="1100">
              <a:latin typeface="Arial MT"/>
              <a:cs typeface="Arial MT"/>
            </a:endParaRPr>
          </a:p>
        </p:txBody>
      </p:sp>
      <p:pic>
        <p:nvPicPr>
          <p:cNvPr id="6" name="object 6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617626" y="2704007"/>
            <a:ext cx="3576066" cy="1178433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50333" y="1190497"/>
            <a:ext cx="3584955" cy="1178433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5133213" y="2577210"/>
            <a:ext cx="2038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50" dirty="0">
                <a:solidFill>
                  <a:srgbClr val="0073DF"/>
                </a:solidFill>
                <a:latin typeface="Arial" panose="020B0604020202020204"/>
                <a:cs typeface="Arial" panose="020B0604020202020204"/>
              </a:rPr>
              <a:t>*</a:t>
            </a:r>
            <a:endParaRPr sz="36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950333" y="2552954"/>
            <a:ext cx="0" cy="375285"/>
          </a:xfrm>
          <a:custGeom>
            <a:avLst/>
            <a:gdLst/>
            <a:ahLst/>
            <a:cxnLst/>
            <a:rect l="l" t="t" r="r" b="b"/>
            <a:pathLst>
              <a:path h="375285">
                <a:moveTo>
                  <a:pt x="0" y="0"/>
                </a:moveTo>
                <a:lnTo>
                  <a:pt x="0" y="375284"/>
                </a:lnTo>
              </a:path>
            </a:pathLst>
          </a:custGeom>
          <a:ln w="38100">
            <a:solidFill>
              <a:srgbClr val="0073D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5510021" y="2595499"/>
            <a:ext cx="2844165" cy="15901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505"/>
              </a:lnSpc>
              <a:spcBef>
                <a:spcPts val="100"/>
              </a:spcBef>
            </a:pPr>
            <a:r>
              <a:rPr lang="en-US" sz="1400" b="1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High</a:t>
            </a:r>
            <a:r>
              <a:rPr lang="en-US" sz="1400" b="1" spc="-95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sz="1400" b="1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Security for Optical Transport Network</a:t>
            </a:r>
            <a:endParaRPr lang="en-US" sz="1400" b="1">
              <a:solidFill>
                <a:srgbClr val="FFFFFF"/>
              </a:solidFill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ts val="1505"/>
              </a:lnSpc>
              <a:spcBef>
                <a:spcPts val="100"/>
              </a:spcBef>
            </a:pPr>
            <a:endParaRPr lang="en-US" sz="1400" b="1">
              <a:solidFill>
                <a:srgbClr val="FFFFFF"/>
              </a:solidFill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ts val="1505"/>
              </a:lnSpc>
              <a:spcBef>
                <a:spcPts val="100"/>
              </a:spcBef>
            </a:pPr>
            <a:r>
              <a:rPr lang="en-US" sz="1100">
                <a:solidFill>
                  <a:srgbClr val="FFFFFF"/>
                </a:solidFill>
                <a:latin typeface="Arial MT"/>
                <a:cs typeface="Arial MT"/>
              </a:rPr>
              <a:t>Our OTN IP delivers full ITU-T G.709 compliance, integrated high-performance error correction, dynamic grooming, and silicon-proven reliability for rapid, low-power deployment in carrier networks.</a:t>
            </a:r>
            <a:endParaRPr lang="en-US"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1" name="Picture 10" descr="VR-Logo-white-1-1024x27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3800" y="57150"/>
            <a:ext cx="1450975" cy="39560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929" y="-6603"/>
            <a:ext cx="8008620" cy="323165"/>
          </a:xfrm>
        </p:spPr>
        <p:txBody>
          <a:bodyPr/>
          <a:lstStyle/>
          <a:p>
            <a:r>
              <a:rPr lang="en-US"/>
              <a:t>General</a:t>
            </a:r>
            <a:r>
              <a:rPr lang="en-US" spc="-25"/>
              <a:t> </a:t>
            </a:r>
            <a:r>
              <a:rPr lang="en-US" spc="-10"/>
              <a:t>Process</a:t>
            </a:r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2275115" y="2340819"/>
            <a:ext cx="45792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General</a:t>
            </a:r>
            <a:r>
              <a:rPr lang="en-US" spc="-25"/>
              <a:t> </a:t>
            </a:r>
            <a:r>
              <a:rPr lang="en-US" spc="-10"/>
              <a:t>Process</a:t>
            </a:r>
            <a:endParaRPr lang="en-US"/>
          </a:p>
        </p:txBody>
      </p:sp>
      <p:sp>
        <p:nvSpPr>
          <p:cNvPr id="5" name="Rectangle: Rounded Corners 4"/>
          <p:cNvSpPr/>
          <p:nvPr/>
        </p:nvSpPr>
        <p:spPr>
          <a:xfrm>
            <a:off x="147929" y="666750"/>
            <a:ext cx="2514600" cy="1035397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 b="1">
                <a:solidFill>
                  <a:schemeClr val="tx1"/>
                </a:solidFill>
              </a:rPr>
              <a:t>Specification Definition</a:t>
            </a:r>
            <a:endParaRPr lang="en-US" sz="1800" b="1">
              <a:solidFill>
                <a:schemeClr val="tx1"/>
              </a:solidFill>
            </a:endParaRPr>
          </a:p>
        </p:txBody>
      </p:sp>
      <p:sp>
        <p:nvSpPr>
          <p:cNvPr id="6" name="Rectangle: Rounded Corners 5"/>
          <p:cNvSpPr/>
          <p:nvPr/>
        </p:nvSpPr>
        <p:spPr>
          <a:xfrm>
            <a:off x="3093389" y="657756"/>
            <a:ext cx="2514600" cy="1035397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 b="1">
                <a:solidFill>
                  <a:schemeClr val="tx1"/>
                </a:solidFill>
              </a:rPr>
              <a:t>Design Architecture</a:t>
            </a:r>
            <a:endParaRPr lang="en-US" sz="1800" b="1">
              <a:solidFill>
                <a:schemeClr val="tx1"/>
              </a:solidFill>
            </a:endParaRPr>
          </a:p>
        </p:txBody>
      </p:sp>
      <p:sp>
        <p:nvSpPr>
          <p:cNvPr id="7" name="Rectangle: Rounded Corners 6"/>
          <p:cNvSpPr/>
          <p:nvPr/>
        </p:nvSpPr>
        <p:spPr>
          <a:xfrm>
            <a:off x="6019800" y="666749"/>
            <a:ext cx="2819400" cy="1035397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 b="1">
                <a:solidFill>
                  <a:schemeClr val="tx1"/>
                </a:solidFill>
              </a:rPr>
              <a:t>Circuit Design/ RTL Design</a:t>
            </a:r>
            <a:endParaRPr lang="en-US" sz="1800" b="1">
              <a:solidFill>
                <a:schemeClr val="tx1"/>
              </a:solidFill>
            </a:endParaRPr>
          </a:p>
        </p:txBody>
      </p:sp>
      <p:sp>
        <p:nvSpPr>
          <p:cNvPr id="8" name="Rectangle: Rounded Corners 7"/>
          <p:cNvSpPr/>
          <p:nvPr/>
        </p:nvSpPr>
        <p:spPr>
          <a:xfrm>
            <a:off x="6172200" y="2182879"/>
            <a:ext cx="2514600" cy="1035397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 b="1">
                <a:solidFill>
                  <a:schemeClr val="tx1"/>
                </a:solidFill>
              </a:rPr>
              <a:t>Layout Design</a:t>
            </a:r>
            <a:endParaRPr lang="en-US" sz="1800" b="1">
              <a:solidFill>
                <a:schemeClr val="tx1"/>
              </a:solidFill>
            </a:endParaRPr>
          </a:p>
        </p:txBody>
      </p:sp>
      <p:sp>
        <p:nvSpPr>
          <p:cNvPr id="9" name="Rectangle: Rounded Corners 8"/>
          <p:cNvSpPr/>
          <p:nvPr/>
        </p:nvSpPr>
        <p:spPr>
          <a:xfrm>
            <a:off x="3003232" y="2182879"/>
            <a:ext cx="2694914" cy="1035397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 b="1">
                <a:solidFill>
                  <a:schemeClr val="tx1"/>
                </a:solidFill>
              </a:rPr>
              <a:t>Post-Layout Verification</a:t>
            </a:r>
            <a:endParaRPr lang="en-US" sz="1800" b="1">
              <a:solidFill>
                <a:schemeClr val="tx1"/>
              </a:solidFill>
            </a:endParaRPr>
          </a:p>
        </p:txBody>
      </p:sp>
      <p:sp>
        <p:nvSpPr>
          <p:cNvPr id="10" name="Rectangle: Rounded Corners 9"/>
          <p:cNvSpPr/>
          <p:nvPr/>
        </p:nvSpPr>
        <p:spPr>
          <a:xfrm>
            <a:off x="124574" y="2192452"/>
            <a:ext cx="2514600" cy="1035397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 b="1">
                <a:solidFill>
                  <a:schemeClr val="tx1"/>
                </a:solidFill>
              </a:rPr>
              <a:t>Packaging and Integration Concerns</a:t>
            </a:r>
            <a:endParaRPr lang="en-US" sz="1800" b="1" dirty="0">
              <a:solidFill>
                <a:schemeClr val="tx1"/>
              </a:solidFill>
            </a:endParaRPr>
          </a:p>
        </p:txBody>
      </p:sp>
      <p:sp>
        <p:nvSpPr>
          <p:cNvPr id="11" name="Rectangle: Rounded Corners 10"/>
          <p:cNvSpPr/>
          <p:nvPr/>
        </p:nvSpPr>
        <p:spPr>
          <a:xfrm>
            <a:off x="122211" y="3699010"/>
            <a:ext cx="3853193" cy="1035397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 b="1">
                <a:solidFill>
                  <a:schemeClr val="tx1"/>
                </a:solidFill>
              </a:rPr>
              <a:t>Documentation and Deliverables</a:t>
            </a:r>
            <a:endParaRPr lang="en-US" sz="1800" b="1" dirty="0">
              <a:solidFill>
                <a:schemeClr val="tx1"/>
              </a:solidFill>
            </a:endParaRPr>
          </a:p>
        </p:txBody>
      </p:sp>
      <p:sp>
        <p:nvSpPr>
          <p:cNvPr id="12" name="Rectangle: Rounded Corners 11"/>
          <p:cNvSpPr/>
          <p:nvPr/>
        </p:nvSpPr>
        <p:spPr>
          <a:xfrm>
            <a:off x="4652632" y="3699010"/>
            <a:ext cx="3853193" cy="1035397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 b="1">
                <a:solidFill>
                  <a:schemeClr val="tx1"/>
                </a:solidFill>
              </a:rPr>
              <a:t>Silicon Validation Requirements</a:t>
            </a:r>
            <a:endParaRPr lang="en-US" sz="1800" b="1" dirty="0">
              <a:solidFill>
                <a:schemeClr val="tx1"/>
              </a:solidFill>
            </a:endParaRPr>
          </a:p>
        </p:txBody>
      </p:sp>
      <p:sp>
        <p:nvSpPr>
          <p:cNvPr id="15" name="Arrow: Right 14"/>
          <p:cNvSpPr/>
          <p:nvPr/>
        </p:nvSpPr>
        <p:spPr>
          <a:xfrm>
            <a:off x="2681578" y="999239"/>
            <a:ext cx="411811" cy="343023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Right 15"/>
          <p:cNvSpPr/>
          <p:nvPr/>
        </p:nvSpPr>
        <p:spPr>
          <a:xfrm>
            <a:off x="5607989" y="1022507"/>
            <a:ext cx="411811" cy="343023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Right 16"/>
          <p:cNvSpPr/>
          <p:nvPr/>
        </p:nvSpPr>
        <p:spPr>
          <a:xfrm rot="5400000">
            <a:off x="7280806" y="1771001"/>
            <a:ext cx="411811" cy="343023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Right 17"/>
          <p:cNvSpPr/>
          <p:nvPr/>
        </p:nvSpPr>
        <p:spPr>
          <a:xfrm rot="10800000">
            <a:off x="5698146" y="2525068"/>
            <a:ext cx="411811" cy="343023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Right 18"/>
          <p:cNvSpPr/>
          <p:nvPr/>
        </p:nvSpPr>
        <p:spPr>
          <a:xfrm rot="10800000">
            <a:off x="2619647" y="2542764"/>
            <a:ext cx="366731" cy="315756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row: Right 19"/>
          <p:cNvSpPr/>
          <p:nvPr/>
        </p:nvSpPr>
        <p:spPr>
          <a:xfrm rot="5400000">
            <a:off x="1066800" y="3269959"/>
            <a:ext cx="411811" cy="343023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rrow: Right 20"/>
          <p:cNvSpPr/>
          <p:nvPr/>
        </p:nvSpPr>
        <p:spPr>
          <a:xfrm>
            <a:off x="4038601" y="4058893"/>
            <a:ext cx="614032" cy="341657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VR-Logo-white-1-1024x27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43800" y="57150"/>
            <a:ext cx="1450975" cy="39560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6109</Words>
  <Application>WPS Presentation</Application>
  <PresentationFormat>On-screen Show (16:9)</PresentationFormat>
  <Paragraphs>171</Paragraphs>
  <Slides>25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4" baseType="lpstr">
      <vt:lpstr>Arial</vt:lpstr>
      <vt:lpstr>SimSun</vt:lpstr>
      <vt:lpstr>Wingdings</vt:lpstr>
      <vt:lpstr>Arial</vt:lpstr>
      <vt:lpstr>Calibri</vt:lpstr>
      <vt:lpstr>Arial MT</vt:lpstr>
      <vt:lpstr>Microsoft YaHei</vt:lpstr>
      <vt:lpstr>Arial Unicode MS</vt:lpstr>
      <vt:lpstr>Office Theme</vt:lpstr>
      <vt:lpstr>VERON R&amp;D Technology – Semiconductor Solutions</vt:lpstr>
      <vt:lpstr>Profile</vt:lpstr>
      <vt:lpstr>Mission Statement</vt:lpstr>
      <vt:lpstr>Core Values</vt:lpstr>
      <vt:lpstr>Services &amp; Capabilities</vt:lpstr>
      <vt:lpstr>Utilizing Advanced Tools for IC Design and Simulation</vt:lpstr>
      <vt:lpstr>Technical Capabilities in IC Design</vt:lpstr>
      <vt:lpstr>PowerPoint 演示文稿</vt:lpstr>
      <vt:lpstr>General Process</vt:lpstr>
      <vt:lpstr>Products Delivered: DPU-Smart water box</vt:lpstr>
      <vt:lpstr>PowerPoint 演示文稿</vt:lpstr>
      <vt:lpstr>PRODUCT PLAN</vt:lpstr>
      <vt:lpstr>Products Delivered: DPU-Smart Traffic box</vt:lpstr>
      <vt:lpstr>Products Delivered: DPU-Smart Traffic box</vt:lpstr>
      <vt:lpstr>PowerPoint 演示文稿</vt:lpstr>
      <vt:lpstr>Products Delivered : DPU-AI agent box</vt:lpstr>
      <vt:lpstr>PowerPoint 演示文稿</vt:lpstr>
      <vt:lpstr>PowerPoint 演示文稿</vt:lpstr>
      <vt:lpstr>Delivery IP:</vt:lpstr>
      <vt:lpstr>Products Delivered : PCIe gen 5</vt:lpstr>
      <vt:lpstr>Products Delivered:Ethernet 10GB – 100GB</vt:lpstr>
      <vt:lpstr>Products Delivered : Optical Transport network IP</vt:lpstr>
      <vt:lpstr>Equipment</vt:lpstr>
      <vt:lpstr>Support Industry Leaders Driving Cutting Edge Semiconductor Design Solutions</vt:lpstr>
      <vt:lpstr>Thank You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creator>PptxGenJS</dc:creator>
  <dc:subject>PptxGenJS Presentation</dc:subject>
  <cp:lastModifiedBy>Minh Nguyễn Lê</cp:lastModifiedBy>
  <cp:revision>29</cp:revision>
  <dcterms:created xsi:type="dcterms:W3CDTF">2025-04-23T06:48:00Z</dcterms:created>
  <dcterms:modified xsi:type="dcterms:W3CDTF">2025-05-27T03:41:17Z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2025-04-04T07:00:00Z</vt:filetime>
  </property>
  <property fmtid="{D5CDD505-2E9C-101B-9397-08002B2CF9AE}" pid="3" name="Creator">
    <vt:lpwstr>Microsoft® PowerPoint® LTSC</vt:lpwstr>
  </property>
  <property fmtid="{D5CDD505-2E9C-101B-9397-08002B2CF9AE}" pid="4" name="LastSaved">
    <vt:filetime>2025-04-23T07:00:00Z</vt:filetime>
  </property>
  <property fmtid="{D5CDD505-2E9C-101B-9397-08002B2CF9AE}" pid="5" name="Producer">
    <vt:lpwstr>Microsoft® PowerPoint® LTSC</vt:lpwstr>
  </property>
  <property fmtid="{D5CDD505-2E9C-101B-9397-08002B2CF9AE}" pid="6" name="ICV">
    <vt:lpwstr>AD53AA6743274824A77ABA3BBCE85C99_12</vt:lpwstr>
  </property>
  <property fmtid="{D5CDD505-2E9C-101B-9397-08002B2CF9AE}" pid="7" name="KSOProductBuildVer">
    <vt:lpwstr>1033-12.2.0.21179</vt:lpwstr>
  </property>
</Properties>
</file>